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7" r:id="rId4"/>
    <p:sldId id="288" r:id="rId5"/>
    <p:sldId id="290" r:id="rId6"/>
    <p:sldId id="292" r:id="rId7"/>
    <p:sldId id="259" r:id="rId8"/>
    <p:sldId id="260" r:id="rId9"/>
    <p:sldId id="261" r:id="rId10"/>
    <p:sldId id="262" r:id="rId11"/>
    <p:sldId id="263" r:id="rId12"/>
    <p:sldId id="264" r:id="rId13"/>
    <p:sldId id="266" r:id="rId14"/>
    <p:sldId id="267" r:id="rId15"/>
    <p:sldId id="269" r:id="rId16"/>
    <p:sldId id="270" r:id="rId17"/>
    <p:sldId id="283" r:id="rId18"/>
    <p:sldId id="271" r:id="rId19"/>
    <p:sldId id="281" r:id="rId20"/>
    <p:sldId id="280" r:id="rId21"/>
    <p:sldId id="272" r:id="rId22"/>
    <p:sldId id="273" r:id="rId23"/>
    <p:sldId id="274" r:id="rId24"/>
    <p:sldId id="276" r:id="rId25"/>
    <p:sldId id="284" r:id="rId26"/>
    <p:sldId id="285" r:id="rId27"/>
    <p:sldId id="277" r:id="rId28"/>
    <p:sldId id="278"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3" d="100"/>
          <a:sy n="73" d="100"/>
        </p:scale>
        <p:origin x="-1296"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F552DAA-E35A-4804-A16F-AF6E6C8F7116}" type="datetimeFigureOut">
              <a:rPr lang="en-US" smtClean="0"/>
              <a:pPr/>
              <a:t>3/14/2022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F8774C6-BE15-4869-90A8-4E6912EC15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F8774C6-BE15-4869-90A8-4E6912EC15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F8774C6-BE15-4869-90A8-4E6912EC15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F8774C6-BE15-4869-90A8-4E6912EC156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F8774C6-BE15-4869-90A8-4E6912EC156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F8774C6-BE15-4869-90A8-4E6912EC156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F8774C6-BE15-4869-90A8-4E6912EC156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F8774C6-BE15-4869-90A8-4E6912EC156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F552DAA-E35A-4804-A16F-AF6E6C8F7116}" type="datetimeFigureOut">
              <a:rPr lang="en-US" smtClean="0"/>
              <a:pPr/>
              <a:t>3/14/2022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F8774C6-BE15-4869-90A8-4E6912EC15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F552DAA-E35A-4804-A16F-AF6E6C8F7116}" type="datetimeFigureOut">
              <a:rPr lang="en-US" smtClean="0"/>
              <a:pPr/>
              <a:t>3/14/2022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F8774C6-BE15-4869-90A8-4E6912EC156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F552DAA-E35A-4804-A16F-AF6E6C8F7116}" type="datetimeFigureOut">
              <a:rPr lang="en-US" smtClean="0"/>
              <a:pPr/>
              <a:t>3/14/2022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F8774C6-BE15-4869-90A8-4E6912EC156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F552DAA-E35A-4804-A16F-AF6E6C8F7116}" type="datetimeFigureOut">
              <a:rPr lang="en-US" smtClean="0"/>
              <a:pPr/>
              <a:t>3/14/2022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F8774C6-BE15-4869-90A8-4E6912EC15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133600"/>
          </a:xfrm>
        </p:spPr>
        <p:txBody>
          <a:bodyPr>
            <a:normAutofit/>
          </a:bodyPr>
          <a:lstStyle/>
          <a:p>
            <a:pPr algn="ctr"/>
            <a:r>
              <a:rPr lang="en-US" sz="5400" dirty="0" smtClean="0"/>
              <a:t>“Revival” What for?</a:t>
            </a:r>
            <a:endParaRPr lang="en-US" sz="5400" dirty="0"/>
          </a:p>
        </p:txBody>
      </p:sp>
      <p:sp>
        <p:nvSpPr>
          <p:cNvPr id="3" name="Subtitle 2"/>
          <p:cNvSpPr>
            <a:spLocks noGrp="1"/>
          </p:cNvSpPr>
          <p:nvPr>
            <p:ph type="subTitle" idx="1"/>
          </p:nvPr>
        </p:nvSpPr>
        <p:spPr>
          <a:xfrm>
            <a:off x="685800" y="3124200"/>
            <a:ext cx="7772400" cy="1687111"/>
          </a:xfrm>
        </p:spPr>
        <p:txBody>
          <a:bodyPr/>
          <a:lstStyle/>
          <a:p>
            <a:pPr algn="ctr"/>
            <a:r>
              <a:rPr lang="en-US" b="1" dirty="0" smtClean="0">
                <a:solidFill>
                  <a:srgbClr val="FF0000"/>
                </a:solidFill>
              </a:rPr>
              <a:t>Study of Ezekiel 3:18-21</a:t>
            </a:r>
          </a:p>
          <a:p>
            <a:pPr algn="ctr"/>
            <a:endParaRPr lang="en-US"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arry\Pictures\download (7).jpg"/>
          <p:cNvPicPr>
            <a:picLocks noGrp="1" noChangeAspect="1" noChangeArrowheads="1"/>
          </p:cNvPicPr>
          <p:nvPr>
            <p:ph idx="1"/>
          </p:nvPr>
        </p:nvPicPr>
        <p:blipFill>
          <a:blip r:embed="rId2"/>
          <a:srcRect/>
          <a:stretch>
            <a:fillRect/>
          </a:stretch>
        </p:blipFill>
        <p:spPr bwMode="auto">
          <a:xfrm>
            <a:off x="4800601" y="0"/>
            <a:ext cx="4343400" cy="6858000"/>
          </a:xfrm>
          <a:prstGeom prst="rect">
            <a:avLst/>
          </a:prstGeom>
          <a:noFill/>
        </p:spPr>
      </p:pic>
      <p:sp>
        <p:nvSpPr>
          <p:cNvPr id="3" name="Title 2"/>
          <p:cNvSpPr>
            <a:spLocks noGrp="1"/>
          </p:cNvSpPr>
          <p:nvPr>
            <p:ph type="title"/>
          </p:nvPr>
        </p:nvSpPr>
        <p:spPr>
          <a:xfrm>
            <a:off x="0" y="274638"/>
            <a:ext cx="4724400" cy="1143000"/>
          </a:xfrm>
        </p:spPr>
        <p:txBody>
          <a:bodyPr>
            <a:normAutofit/>
          </a:bodyPr>
          <a:lstStyle/>
          <a:p>
            <a:pPr algn="ctr"/>
            <a:r>
              <a:rPr lang="en-US" dirty="0" smtClean="0">
                <a:solidFill>
                  <a:srgbClr val="FF0000"/>
                </a:solidFill>
              </a:rPr>
              <a:t>A key figure</a:t>
            </a:r>
            <a:endParaRPr lang="en-US" dirty="0">
              <a:solidFill>
                <a:srgbClr val="FF0000"/>
              </a:solidFill>
            </a:endParaRPr>
          </a:p>
        </p:txBody>
      </p:sp>
      <p:sp>
        <p:nvSpPr>
          <p:cNvPr id="6" name="TextBox 5"/>
          <p:cNvSpPr txBox="1"/>
          <p:nvPr/>
        </p:nvSpPr>
        <p:spPr>
          <a:xfrm>
            <a:off x="0" y="1524000"/>
            <a:ext cx="4800600" cy="5262979"/>
          </a:xfrm>
          <a:prstGeom prst="rect">
            <a:avLst/>
          </a:prstGeom>
          <a:noFill/>
        </p:spPr>
        <p:txBody>
          <a:bodyPr wrap="square" rtlCol="0">
            <a:spAutoFit/>
          </a:bodyPr>
          <a:lstStyle/>
          <a:p>
            <a:pPr algn="ctr"/>
            <a:r>
              <a:rPr lang="en-US" sz="2400" dirty="0" smtClean="0"/>
              <a:t>In the ancient world of agrarian societies, large watchtowers were placed overlooking the fields. There, in the weeks the crops were ripening toward harvest, men would stand watch, guarding the fields from animals or from thieves who would make off with the crops. With the community’s basic food stores at stake, the watchman’s role was critical to the </a:t>
            </a:r>
            <a:r>
              <a:rPr lang="en-US" sz="2400" b="1" dirty="0" smtClean="0">
                <a:solidFill>
                  <a:srgbClr val="FFFF00"/>
                </a:solidFill>
              </a:rPr>
              <a:t>townspeople.</a:t>
            </a:r>
            <a:endParaRPr lang="en-US" sz="2400" b="1" dirty="0">
              <a:solidFill>
                <a:srgbClr val="FFFF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The watchtower </a:t>
            </a:r>
            <a:r>
              <a:rPr lang="en-US" sz="3200" dirty="0" smtClean="0">
                <a:solidFill>
                  <a:srgbClr val="FF0000"/>
                </a:solidFill>
              </a:rPr>
              <a:t>must be situated on a spot</a:t>
            </a:r>
            <a:r>
              <a:rPr lang="en-US" sz="3200" dirty="0" smtClean="0"/>
              <a:t> </a:t>
            </a:r>
            <a:r>
              <a:rPr lang="en-US" sz="3200" dirty="0" smtClean="0">
                <a:solidFill>
                  <a:srgbClr val="FF0000"/>
                </a:solidFill>
              </a:rPr>
              <a:t>from which the watchman could monitor the approaches to the town</a:t>
            </a:r>
            <a:r>
              <a:rPr lang="en-US" sz="3200" dirty="0" smtClean="0"/>
              <a:t>. If a threat appeared, he would sound a warning and the town would shut its gate and prepare for battle.</a:t>
            </a:r>
            <a:endParaRPr lang="en-US" sz="3200" dirty="0"/>
          </a:p>
        </p:txBody>
      </p:sp>
      <p:sp>
        <p:nvSpPr>
          <p:cNvPr id="3" name="Title 2"/>
          <p:cNvSpPr>
            <a:spLocks noGrp="1"/>
          </p:cNvSpPr>
          <p:nvPr>
            <p:ph type="title"/>
          </p:nvPr>
        </p:nvSpPr>
        <p:spPr/>
        <p:txBody>
          <a:bodyPr/>
          <a:lstStyle/>
          <a:p>
            <a:pPr algn="ctr"/>
            <a:r>
              <a:rPr lang="en-US" dirty="0" smtClean="0"/>
              <a:t>Location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Autofit/>
          </a:bodyPr>
          <a:lstStyle/>
          <a:p>
            <a:r>
              <a:rPr lang="en-US" sz="3200" dirty="0" smtClean="0"/>
              <a:t>You can also imagine the watcher standing vigil at other times, </a:t>
            </a:r>
            <a:r>
              <a:rPr lang="en-US" sz="3200" b="1" u="sng" dirty="0" smtClean="0">
                <a:solidFill>
                  <a:srgbClr val="FF0000"/>
                </a:solidFill>
              </a:rPr>
              <a:t>observing the daily life of the city</a:t>
            </a:r>
            <a:r>
              <a:rPr lang="en-US" sz="3200" dirty="0" smtClean="0"/>
              <a:t>. He could see much of the activity in the streets and markets. </a:t>
            </a:r>
            <a:r>
              <a:rPr lang="en-US" sz="3200" b="1" u="sng" dirty="0" smtClean="0"/>
              <a:t>He knew the people, their work, their habits and their lifestyles</a:t>
            </a:r>
            <a:r>
              <a:rPr lang="en-US" sz="3200" dirty="0" smtClean="0"/>
              <a:t>. If his position was near the city gate, he could also observe the business of the city transacted by its officials. (see Ruth 4:1-12)</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r>
              <a:rPr lang="en-US" sz="3600" b="1" dirty="0" smtClean="0">
                <a:solidFill>
                  <a:srgbClr val="FF0000"/>
                </a:solidFill>
              </a:rPr>
              <a:t>Ezekiel 3:18 </a:t>
            </a:r>
            <a:r>
              <a:rPr lang="en-US" sz="3600" dirty="0" smtClean="0"/>
              <a:t>When I say to the wicked, “you shall surely die,” and you give him no warning, nor speak to warn the wicked from his wicked way, to save his life, that wicked man shall surely die in his iniquity; </a:t>
            </a:r>
            <a:r>
              <a:rPr lang="en-US" sz="3600" b="1" dirty="0" smtClean="0">
                <a:solidFill>
                  <a:srgbClr val="FF0000"/>
                </a:solidFill>
              </a:rPr>
              <a:t>but his blood will I require at your hand</a:t>
            </a:r>
            <a:r>
              <a:rPr lang="en-US" sz="3600" dirty="0" smtClean="0"/>
              <a:t>.</a:t>
            </a:r>
          </a:p>
          <a:p>
            <a:endParaRPr lang="en-U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191000"/>
          </a:xfrm>
        </p:spPr>
        <p:txBody>
          <a:bodyPr>
            <a:normAutofit/>
          </a:bodyPr>
          <a:lstStyle/>
          <a:p>
            <a:r>
              <a:rPr lang="en-US" sz="3600" b="1" dirty="0" smtClean="0"/>
              <a:t>He will be </a:t>
            </a:r>
            <a:r>
              <a:rPr lang="en-US" sz="3600" b="1" dirty="0" smtClean="0">
                <a:solidFill>
                  <a:srgbClr val="FF0000"/>
                </a:solidFill>
              </a:rPr>
              <a:t>responsible for the death</a:t>
            </a:r>
            <a:r>
              <a:rPr lang="en-US" sz="3600" b="1" dirty="0" smtClean="0"/>
              <a:t> of the people he is charged to watch.. That is if he didn’t give the warnings</a:t>
            </a:r>
          </a:p>
          <a:p>
            <a:endParaRPr lang="en-US" sz="3600" b="1" dirty="0" smtClean="0"/>
          </a:p>
          <a:p>
            <a:r>
              <a:rPr lang="en-US" sz="3600" b="1" dirty="0" smtClean="0"/>
              <a:t>He has to deliver God’s message of warning!</a:t>
            </a:r>
          </a:p>
          <a:p>
            <a:endParaRPr lang="en-US" sz="3600" b="1" dirty="0" smtClean="0"/>
          </a:p>
          <a:p>
            <a:endParaRPr lang="en-US" sz="3600" b="1" dirty="0"/>
          </a:p>
        </p:txBody>
      </p:sp>
      <p:sp>
        <p:nvSpPr>
          <p:cNvPr id="3" name="Title 2"/>
          <p:cNvSpPr>
            <a:spLocks noGrp="1"/>
          </p:cNvSpPr>
          <p:nvPr>
            <p:ph type="title"/>
          </p:nvPr>
        </p:nvSpPr>
        <p:spPr>
          <a:xfrm>
            <a:off x="457200" y="274638"/>
            <a:ext cx="8229600" cy="1325562"/>
          </a:xfrm>
        </p:spPr>
        <p:txBody>
          <a:bodyPr>
            <a:normAutofit fontScale="90000"/>
          </a:bodyPr>
          <a:lstStyle/>
          <a:p>
            <a:pPr algn="ctr"/>
            <a:r>
              <a:rPr lang="en-US" dirty="0" smtClean="0"/>
              <a:t>The watchman’s responsibility </a:t>
            </a:r>
            <a:br>
              <a:rPr lang="en-US" dirty="0" smtClean="0"/>
            </a:br>
            <a:r>
              <a:rPr lang="en-US" dirty="0" smtClean="0"/>
              <a:t>is no joke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686800" cy="4953000"/>
          </a:xfrm>
        </p:spPr>
        <p:txBody>
          <a:bodyPr>
            <a:normAutofit/>
          </a:bodyPr>
          <a:lstStyle/>
          <a:p>
            <a:r>
              <a:rPr lang="en-US" sz="4000" dirty="0" smtClean="0"/>
              <a:t>Ezekiel 3:19 yet if you warn the wicked, and he does not turn from his wickedness, nor from his wicked ways, he shall die in his iniquity; but you have delivered your soul.</a:t>
            </a:r>
            <a:endParaRPr lang="en-US"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b="1" dirty="0" smtClean="0">
                <a:solidFill>
                  <a:srgbClr val="FF0000"/>
                </a:solidFill>
              </a:rPr>
              <a:t>Regardless of how the individuals responded to the warning, if they heard the message, the prophet had done his job and was no longer responsible</a:t>
            </a:r>
            <a:r>
              <a:rPr lang="en-US" sz="3600" dirty="0" smtClean="0"/>
              <a:t>. Only if the prophet did not deliver the admonition would he be judge along with the wicked.</a:t>
            </a:r>
            <a:endParaRPr lang="en-US" sz="3600"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a:bodyPr>
          <a:lstStyle/>
          <a:p>
            <a:pPr algn="ctr"/>
            <a:r>
              <a:rPr lang="en-US" sz="3200" b="1" dirty="0" smtClean="0">
                <a:solidFill>
                  <a:srgbClr val="FF0000"/>
                </a:solidFill>
              </a:rPr>
              <a:t>Please read carefully the third chapter of Ezekiel</a:t>
            </a:r>
            <a:r>
              <a:rPr lang="en-US" sz="3200" b="1" dirty="0" smtClean="0"/>
              <a:t>… We must learn to put our entire dependence upon God… We are to proclaim the third angel’s message with our human voices, and it is to go to the world with power and glory. </a:t>
            </a:r>
            <a:r>
              <a:rPr lang="en-US" sz="3200" b="1" dirty="0" smtClean="0">
                <a:solidFill>
                  <a:srgbClr val="FF0000"/>
                </a:solidFill>
              </a:rPr>
              <a:t>TM 214.1</a:t>
            </a:r>
            <a:endParaRPr lang="en-US" sz="3200" b="1"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V. 20 again, </a:t>
            </a:r>
            <a:r>
              <a:rPr lang="en-US" sz="3200" dirty="0" smtClean="0">
                <a:solidFill>
                  <a:srgbClr val="FF0000"/>
                </a:solidFill>
              </a:rPr>
              <a:t>when a righteous man turns from his righteousness and commits iniquity</a:t>
            </a:r>
            <a:r>
              <a:rPr lang="en-US" sz="3200" dirty="0" smtClean="0"/>
              <a:t>, and I lay  a stumbling block before him, he shall die, because you didn’t give him warning, he shall die in his sin, and his righteousness which he has done shall not be remembered; but his blood I will require at your hand. </a:t>
            </a:r>
            <a:endParaRPr lang="en-US" sz="3200" dirty="0"/>
          </a:p>
        </p:txBody>
      </p:sp>
      <p:sp>
        <p:nvSpPr>
          <p:cNvPr id="3" name="Title 2"/>
          <p:cNvSpPr>
            <a:spLocks noGrp="1"/>
          </p:cNvSpPr>
          <p:nvPr>
            <p:ph type="title"/>
          </p:nvPr>
        </p:nvSpPr>
        <p:spPr/>
        <p:txBody>
          <a:bodyPr>
            <a:normAutofit fontScale="90000"/>
          </a:bodyPr>
          <a:lstStyle/>
          <a:p>
            <a:pPr algn="ctr"/>
            <a:r>
              <a:rPr lang="en-US" dirty="0" smtClean="0"/>
              <a:t>Ezekiel 3:20-21</a:t>
            </a:r>
            <a:br>
              <a:rPr lang="en-US" dirty="0" smtClean="0"/>
            </a:br>
            <a:r>
              <a:rPr lang="en-US" dirty="0" smtClean="0"/>
              <a:t> explain another aspect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915400" cy="5181600"/>
          </a:xfrm>
        </p:spPr>
        <p:txBody>
          <a:bodyPr>
            <a:noAutofit/>
          </a:bodyPr>
          <a:lstStyle/>
          <a:p>
            <a:r>
              <a:rPr lang="en-US" sz="3200" b="1" dirty="0" smtClean="0"/>
              <a:t>I call upon the ministers who had been handling the Word of God, “Be ye clean, that bears the vessel of the Lord,” </a:t>
            </a:r>
            <a:r>
              <a:rPr lang="en-US" sz="3200" dirty="0" smtClean="0">
                <a:solidFill>
                  <a:srgbClr val="FF0000"/>
                </a:solidFill>
              </a:rPr>
              <a:t>I ask the people who have listened to the truths from the pulpit. What are your feelings in anticipation of that great day? </a:t>
            </a:r>
            <a:r>
              <a:rPr lang="en-US" sz="3200" dirty="0" smtClean="0"/>
              <a:t>In that day you have each an individual, personal interest. Be assured, God will not be mocked with pretentions. </a:t>
            </a:r>
            <a:r>
              <a:rPr lang="en-US" sz="3200" b="1" dirty="0" smtClean="0">
                <a:solidFill>
                  <a:srgbClr val="FF0000"/>
                </a:solidFill>
              </a:rPr>
              <a:t>Have you the wedding garment on?</a:t>
            </a:r>
          </a:p>
          <a:p>
            <a:r>
              <a:rPr lang="en-US" sz="3200" b="1" i="1" dirty="0" smtClean="0">
                <a:solidFill>
                  <a:srgbClr val="FF0000"/>
                </a:solidFill>
              </a:rPr>
              <a:t>TM 444.1</a:t>
            </a:r>
            <a:endParaRPr lang="en-US" sz="3200" b="1" i="1" dirty="0">
              <a:solidFill>
                <a:srgbClr val="FF0000"/>
              </a:solidFill>
            </a:endParaRPr>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Warning and Discipline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r>
              <a:rPr lang="en-US" sz="4000" b="1" dirty="0" smtClean="0">
                <a:solidFill>
                  <a:srgbClr val="FF0000"/>
                </a:solidFill>
              </a:rPr>
              <a:t>Matt. 5:13 </a:t>
            </a:r>
            <a:r>
              <a:rPr lang="en-US" sz="4000" dirty="0" smtClean="0"/>
              <a:t>“you are the salt of the earth; but if the salt loses its flavor, how shall it be seasoned? It is then good for nothing but to be thrown out and trampled underfoot by men”</a:t>
            </a:r>
            <a:endParaRPr lang="en-US" sz="4000" dirty="0"/>
          </a:p>
        </p:txBody>
      </p:sp>
      <p:sp>
        <p:nvSpPr>
          <p:cNvPr id="3" name="Title 2"/>
          <p:cNvSpPr>
            <a:spLocks noGrp="1"/>
          </p:cNvSpPr>
          <p:nvPr>
            <p:ph type="title"/>
          </p:nvPr>
        </p:nvSpPr>
        <p:spPr/>
        <p:txBody>
          <a:bodyPr/>
          <a:lstStyle/>
          <a:p>
            <a:pPr algn="ctr"/>
            <a:r>
              <a:rPr lang="en-US" dirty="0" smtClean="0"/>
              <a:t>Short Review</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334000"/>
          </a:xfrm>
        </p:spPr>
        <p:txBody>
          <a:bodyPr>
            <a:normAutofit/>
          </a:bodyPr>
          <a:lstStyle/>
          <a:p>
            <a:r>
              <a:rPr lang="en-US" sz="3600" b="1" dirty="0" smtClean="0"/>
              <a:t>V.21 nevertheless if you warn the righteous man that the righteous should not sin, and he does not sin, he shall surely live because he took the warning; </a:t>
            </a:r>
            <a:r>
              <a:rPr lang="en-US" sz="3600" b="1" dirty="0" smtClean="0">
                <a:solidFill>
                  <a:srgbClr val="FF0000"/>
                </a:solidFill>
              </a:rPr>
              <a:t>also you will have delivered your soul.</a:t>
            </a:r>
            <a:endParaRPr lang="en-US" sz="3600" b="1"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Autofit/>
          </a:bodyPr>
          <a:lstStyle/>
          <a:p>
            <a:r>
              <a:rPr lang="en-US" sz="3200" dirty="0" smtClean="0"/>
              <a:t>You get the sense here that a part of the prophet’s message was </a:t>
            </a:r>
            <a:r>
              <a:rPr lang="en-US" sz="3200" b="1" dirty="0" smtClean="0">
                <a:solidFill>
                  <a:srgbClr val="0070C0"/>
                </a:solidFill>
              </a:rPr>
              <a:t>showing the people how to live and maintain their faith</a:t>
            </a:r>
            <a:r>
              <a:rPr lang="en-US" sz="3200" dirty="0" smtClean="0"/>
              <a:t>. </a:t>
            </a:r>
            <a:r>
              <a:rPr lang="en-US" sz="3200" dirty="0" smtClean="0">
                <a:solidFill>
                  <a:srgbClr val="FF0000"/>
                </a:solidFill>
              </a:rPr>
              <a:t>It was not just focusing on pointing out their problems</a:t>
            </a:r>
            <a:r>
              <a:rPr lang="en-US" sz="3200" dirty="0" smtClean="0"/>
              <a:t>. If the goal is to get people to turn back to the Word of God, then the message must also show the benefits of doing so. </a:t>
            </a:r>
            <a:r>
              <a:rPr lang="en-US" sz="3200" dirty="0" smtClean="0">
                <a:solidFill>
                  <a:srgbClr val="FF0000"/>
                </a:solidFill>
              </a:rPr>
              <a:t>It must show the positive, better way of life God desires His people to live.</a:t>
            </a:r>
            <a:endParaRPr lang="en-US" sz="3200"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Did Ezekiel deliver this warning message to Israel? </a:t>
            </a:r>
          </a:p>
          <a:p>
            <a:pPr algn="just"/>
            <a:r>
              <a:rPr lang="en-US" sz="2800" dirty="0" smtClean="0"/>
              <a:t>Consider this.. </a:t>
            </a:r>
            <a:r>
              <a:rPr lang="en-US" sz="2800" b="1" dirty="0" smtClean="0">
                <a:solidFill>
                  <a:srgbClr val="FF0000"/>
                </a:solidFill>
              </a:rPr>
              <a:t>Ezekiel was among the captives from the nation of Judah taken to Babylon during the first siege of Jerusalem in 597 B.C. </a:t>
            </a:r>
            <a:r>
              <a:rPr lang="en-US" sz="2800" dirty="0" smtClean="0"/>
              <a:t>He was contemporary to Daniel. The nation of Israel, the northern 10-tribe kingdom, had been taken away captive into Assyria and Media more than 120 years earlier.</a:t>
            </a:r>
            <a:endParaRPr lang="en-US" sz="2800" dirty="0"/>
          </a:p>
        </p:txBody>
      </p:sp>
      <p:sp>
        <p:nvSpPr>
          <p:cNvPr id="3" name="Title 2"/>
          <p:cNvSpPr>
            <a:spLocks noGrp="1"/>
          </p:cNvSpPr>
          <p:nvPr>
            <p:ph type="title"/>
          </p:nvPr>
        </p:nvSpPr>
        <p:spPr/>
        <p:txBody>
          <a:bodyPr>
            <a:normAutofit/>
          </a:bodyPr>
          <a:lstStyle/>
          <a:p>
            <a:pPr algn="ctr"/>
            <a:r>
              <a:rPr lang="en-US" dirty="0" smtClean="0"/>
              <a:t>Was the message delivered?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86400"/>
          </a:xfrm>
        </p:spPr>
        <p:txBody>
          <a:bodyPr>
            <a:noAutofit/>
          </a:bodyPr>
          <a:lstStyle/>
          <a:p>
            <a:r>
              <a:rPr lang="en-US" sz="3200" dirty="0" smtClean="0"/>
              <a:t>The house of Israel was to hear the message, but their sins had already caused them to go into captivity. They had already been  punished. It leaves us with the question: is there to be a future fulfillment of this prophecy? </a:t>
            </a:r>
            <a:r>
              <a:rPr lang="en-US" sz="3200" b="1" dirty="0" smtClean="0">
                <a:solidFill>
                  <a:srgbClr val="FF0000"/>
                </a:solidFill>
              </a:rPr>
              <a:t>Was it intended to go to the modern descendants of the house of Israel living in different lands at a future time?</a:t>
            </a:r>
          </a:p>
          <a:p>
            <a:endParaRPr lang="en-US" sz="3200" dirty="0" smtClean="0"/>
          </a:p>
          <a:p>
            <a:pPr algn="ctr"/>
            <a:r>
              <a:rPr lang="en-US" sz="3200" dirty="0" smtClean="0"/>
              <a:t>The answer is YES!!!</a:t>
            </a:r>
            <a:endParaRPr lang="en-US"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172200"/>
          </a:xfrm>
        </p:spPr>
        <p:txBody>
          <a:bodyPr>
            <a:noAutofit/>
          </a:bodyPr>
          <a:lstStyle/>
          <a:p>
            <a:r>
              <a:rPr lang="en-US" sz="3200" dirty="0" smtClean="0"/>
              <a:t>In a special sense Seventh-day Adventist have been set in the world as watchmen and light-bearers. </a:t>
            </a:r>
            <a:r>
              <a:rPr lang="en-US" sz="3200" dirty="0" smtClean="0">
                <a:solidFill>
                  <a:srgbClr val="FF0000"/>
                </a:solidFill>
              </a:rPr>
              <a:t>To them has been entrusted the last warning for a perishing world. </a:t>
            </a:r>
            <a:r>
              <a:rPr lang="en-US" sz="3200" dirty="0" smtClean="0"/>
              <a:t>On them is shining wonderful light from the Word of God. They have been given a work of the most solemn import, -- the proclamation of the first, second, and third angels’ messages. There is no other work  of so great importance. They are to allow nothing else to absorb their attention. </a:t>
            </a:r>
            <a:r>
              <a:rPr lang="en-US" sz="3200" b="1" i="1" dirty="0" smtClean="0">
                <a:solidFill>
                  <a:srgbClr val="FF0000"/>
                </a:solidFill>
              </a:rPr>
              <a:t>Evangelism 119.3</a:t>
            </a:r>
            <a:endParaRPr lang="en-US" sz="3200" b="1" i="1"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3230562"/>
          </a:xfrm>
        </p:spPr>
        <p:txBody>
          <a:bodyPr>
            <a:normAutofit/>
          </a:bodyPr>
          <a:lstStyle/>
          <a:p>
            <a:pPr algn="ctr"/>
            <a:r>
              <a:rPr lang="en-US" dirty="0" smtClean="0"/>
              <a:t>Classic Example that we are accountable for these message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r>
              <a:rPr lang="en-US" sz="3200" dirty="0" smtClean="0"/>
              <a:t>The sin of Wisconsin who went into fanaticism </a:t>
            </a:r>
            <a:r>
              <a:rPr lang="en-US" sz="3200" b="1" dirty="0" smtClean="0"/>
              <a:t>rests more heavily upon you</a:t>
            </a:r>
            <a:r>
              <a:rPr lang="en-US" sz="3200" dirty="0" smtClean="0"/>
              <a:t>, </a:t>
            </a:r>
            <a:r>
              <a:rPr lang="en-US" sz="3200" b="1" i="1" dirty="0" smtClean="0">
                <a:solidFill>
                  <a:srgbClr val="FF0000"/>
                </a:solidFill>
              </a:rPr>
              <a:t>Brother G</a:t>
            </a:r>
            <a:r>
              <a:rPr lang="en-US" sz="3200" dirty="0" smtClean="0"/>
              <a:t>. than upon any other one. You were an unfaithful watchman. You discern not the evil, because you were unfaithful….. Had you listen to the warning, a great amount of evil  have been saved. </a:t>
            </a:r>
            <a:r>
              <a:rPr lang="en-US" sz="3200" b="1" dirty="0" smtClean="0">
                <a:solidFill>
                  <a:srgbClr val="FF0000"/>
                </a:solidFill>
              </a:rPr>
              <a:t>1T 313.2</a:t>
            </a:r>
            <a:endParaRPr lang="en-US" sz="3200"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The watchman’s last and complete message to be given to the world</a:t>
            </a:r>
            <a:r>
              <a:rPr lang="en-US" dirty="0" smtClean="0"/>
              <a:t>…</a:t>
            </a:r>
          </a:p>
          <a:p>
            <a:endParaRPr lang="en-US" dirty="0" smtClean="0"/>
          </a:p>
          <a:p>
            <a:r>
              <a:rPr lang="en-US" b="1" dirty="0" smtClean="0">
                <a:solidFill>
                  <a:srgbClr val="FF0000"/>
                </a:solidFill>
              </a:rPr>
              <a:t>To let the Church know how to maintain righteousness by the first angels message: </a:t>
            </a:r>
            <a:r>
              <a:rPr lang="en-US" dirty="0" smtClean="0"/>
              <a:t>fear God, give glory to Him, the hour of his judgment has come, worship Him who made the heavens, the earth, and the springs of water.</a:t>
            </a:r>
            <a:endParaRPr lang="en-US" dirty="0"/>
          </a:p>
        </p:txBody>
      </p:sp>
      <p:sp>
        <p:nvSpPr>
          <p:cNvPr id="3" name="Title 2"/>
          <p:cNvSpPr>
            <a:spLocks noGrp="1"/>
          </p:cNvSpPr>
          <p:nvPr>
            <p:ph type="title"/>
          </p:nvPr>
        </p:nvSpPr>
        <p:spPr/>
        <p:txBody>
          <a:bodyPr/>
          <a:lstStyle/>
          <a:p>
            <a:pPr algn="ctr"/>
            <a:r>
              <a:rPr lang="en-US" dirty="0" smtClean="0"/>
              <a:t>The 3 Angels Messages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609600"/>
            <a:ext cx="8686800" cy="5397691"/>
          </a:xfrm>
        </p:spPr>
        <p:txBody>
          <a:bodyPr>
            <a:noAutofit/>
          </a:bodyPr>
          <a:lstStyle/>
          <a:p>
            <a:r>
              <a:rPr lang="en-US" sz="3200" b="1" dirty="0" smtClean="0">
                <a:solidFill>
                  <a:srgbClr val="FF0000"/>
                </a:solidFill>
              </a:rPr>
              <a:t>To let the world know what their sin is…</a:t>
            </a:r>
          </a:p>
          <a:p>
            <a:endParaRPr lang="en-US" sz="3200" dirty="0" smtClean="0"/>
          </a:p>
          <a:p>
            <a:r>
              <a:rPr lang="en-US" sz="3200" dirty="0" smtClean="0"/>
              <a:t>Babylon is fallen, is fallen, and becomes the habitation of demons and all kind of hateful birds.</a:t>
            </a:r>
          </a:p>
          <a:p>
            <a:endParaRPr lang="en-US" sz="3200" dirty="0" smtClean="0"/>
          </a:p>
          <a:p>
            <a:r>
              <a:rPr lang="en-US" sz="3200" dirty="0" smtClean="0"/>
              <a:t>If anyone worships the beast and his image, and drinks his cup, the same shall also drink from the cup of God’s wrath……</a:t>
            </a:r>
            <a:endParaRPr lang="en-US"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r>
              <a:rPr lang="en-US" sz="8000" dirty="0" smtClean="0"/>
              <a:t>This is what revival </a:t>
            </a:r>
            <a:r>
              <a:rPr lang="en-US" sz="8000" dirty="0" smtClean="0"/>
              <a:t>is</a:t>
            </a:r>
            <a:endParaRPr lang="en-US" sz="8000"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a:bodyPr>
          <a:lstStyle/>
          <a:p>
            <a:pPr algn="ctr"/>
            <a:r>
              <a:rPr lang="en-US" sz="3600" dirty="0" smtClean="0"/>
              <a:t>“It is a solemn statement that I make to the church, that not one in twenty whose names are registered upon the church books are prepared to close their earthly history, and would be as verily without God and without hope in the world as the common sinner” </a:t>
            </a:r>
            <a:r>
              <a:rPr lang="en-US" sz="3600" b="1" dirty="0" smtClean="0">
                <a:solidFill>
                  <a:srgbClr val="FF0000"/>
                </a:solidFill>
              </a:rPr>
              <a:t>Christian Service p. 41 (1893) </a:t>
            </a:r>
            <a:endParaRPr lang="en-US" sz="36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400" dirty="0" smtClean="0"/>
              <a:t>A revival of true godliness among us is the greatest and most urgent of all our needs. To seek this should be our first work. </a:t>
            </a:r>
            <a:r>
              <a:rPr lang="en-US" sz="4400" b="1" dirty="0" smtClean="0">
                <a:solidFill>
                  <a:srgbClr val="FF0000"/>
                </a:solidFill>
              </a:rPr>
              <a:t>CS p.41.4</a:t>
            </a:r>
            <a:endParaRPr lang="en-US" sz="4400" b="1" dirty="0">
              <a:solidFill>
                <a:srgbClr val="FF0000"/>
              </a:solidFill>
            </a:endParaRPr>
          </a:p>
        </p:txBody>
      </p:sp>
      <p:sp>
        <p:nvSpPr>
          <p:cNvPr id="3" name="Title 2"/>
          <p:cNvSpPr>
            <a:spLocks noGrp="1"/>
          </p:cNvSpPr>
          <p:nvPr>
            <p:ph type="title"/>
          </p:nvPr>
        </p:nvSpPr>
        <p:spPr/>
        <p:txBody>
          <a:bodyPr/>
          <a:lstStyle/>
          <a:p>
            <a:pPr algn="ctr"/>
            <a:r>
              <a:rPr lang="en-US" dirty="0" smtClean="0"/>
              <a:t>Solution to the sin problem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791200"/>
          </a:xfrm>
        </p:spPr>
        <p:txBody>
          <a:bodyPr>
            <a:normAutofit/>
          </a:bodyPr>
          <a:lstStyle/>
          <a:p>
            <a:r>
              <a:rPr lang="en-US" sz="3600" b="1" dirty="0" smtClean="0"/>
              <a:t>A revival and reformation must take place under the ministration of the Holy Spirit…. </a:t>
            </a:r>
            <a:r>
              <a:rPr lang="en-US" sz="3600" b="1" dirty="0" smtClean="0">
                <a:solidFill>
                  <a:srgbClr val="FF0000"/>
                </a:solidFill>
              </a:rPr>
              <a:t>Revival signifies a renewal of spiritual life</a:t>
            </a:r>
            <a:r>
              <a:rPr lang="en-US" sz="3600" b="1" dirty="0" smtClean="0"/>
              <a:t>, a quickening of the powers of mind and heart, a resurrection from spiritual death. </a:t>
            </a:r>
            <a:r>
              <a:rPr lang="en-US" sz="3600" b="1" dirty="0" smtClean="0">
                <a:solidFill>
                  <a:srgbClr val="FF0000"/>
                </a:solidFill>
              </a:rPr>
              <a:t>Reformation signifies a reorganization, a change in ideas and theories, habits and practices</a:t>
            </a:r>
            <a:r>
              <a:rPr lang="en-US" sz="3600" b="1" dirty="0" smtClean="0"/>
              <a:t>. </a:t>
            </a:r>
            <a:r>
              <a:rPr lang="en-US" sz="3600" b="1" i="1" dirty="0" smtClean="0">
                <a:solidFill>
                  <a:srgbClr val="FF0000"/>
                </a:solidFill>
              </a:rPr>
              <a:t>CS p.42.2</a:t>
            </a:r>
            <a:endParaRPr lang="en-US" sz="3600" b="1" i="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133600"/>
          </a:xfrm>
        </p:spPr>
        <p:txBody>
          <a:bodyPr>
            <a:normAutofit/>
          </a:bodyPr>
          <a:lstStyle/>
          <a:p>
            <a:pPr algn="ctr"/>
            <a:r>
              <a:rPr lang="en-US" sz="5400" dirty="0" smtClean="0"/>
              <a:t>“Revival” What for?</a:t>
            </a:r>
            <a:endParaRPr lang="en-US" sz="5400" dirty="0"/>
          </a:p>
        </p:txBody>
      </p:sp>
      <p:sp>
        <p:nvSpPr>
          <p:cNvPr id="3" name="Subtitle 2"/>
          <p:cNvSpPr>
            <a:spLocks noGrp="1"/>
          </p:cNvSpPr>
          <p:nvPr>
            <p:ph type="subTitle" idx="1"/>
          </p:nvPr>
        </p:nvSpPr>
        <p:spPr>
          <a:xfrm>
            <a:off x="685800" y="3124200"/>
            <a:ext cx="7772400" cy="1687111"/>
          </a:xfrm>
        </p:spPr>
        <p:txBody>
          <a:bodyPr/>
          <a:lstStyle/>
          <a:p>
            <a:pPr algn="ctr"/>
            <a:r>
              <a:rPr lang="en-US" b="1" dirty="0" smtClean="0">
                <a:solidFill>
                  <a:srgbClr val="FF0000"/>
                </a:solidFill>
              </a:rPr>
              <a:t>Study of Ezekiel 3:18-21</a:t>
            </a:r>
          </a:p>
          <a:p>
            <a:pPr algn="ctr"/>
            <a:endParaRPr lang="en-US"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b="1" dirty="0" err="1" smtClean="0">
                <a:solidFill>
                  <a:srgbClr val="FF0000"/>
                </a:solidFill>
              </a:rPr>
              <a:t>Eze</a:t>
            </a:r>
            <a:r>
              <a:rPr lang="en-US" sz="3600" b="1" dirty="0" smtClean="0">
                <a:solidFill>
                  <a:srgbClr val="FF0000"/>
                </a:solidFill>
              </a:rPr>
              <a:t>. 3:16, 17</a:t>
            </a:r>
            <a:r>
              <a:rPr lang="en-US" sz="3600" b="1" dirty="0" smtClean="0"/>
              <a:t> Now it came to pass at the end of seven days that the word of the Lord came to me, saying, “Son of man, I have made you a </a:t>
            </a:r>
            <a:r>
              <a:rPr lang="en-US" sz="3600" b="1" dirty="0" smtClean="0">
                <a:solidFill>
                  <a:srgbClr val="FF0000"/>
                </a:solidFill>
              </a:rPr>
              <a:t>watchman</a:t>
            </a:r>
            <a:r>
              <a:rPr lang="en-US" sz="3600" b="1" dirty="0" smtClean="0"/>
              <a:t> for the house of Israel; therefore hear the word from My mouth, and give them warning from Me:</a:t>
            </a:r>
            <a:endParaRPr lang="en-US" sz="3600" b="1" dirty="0"/>
          </a:p>
        </p:txBody>
      </p:sp>
      <p:sp>
        <p:nvSpPr>
          <p:cNvPr id="3" name="Title 2"/>
          <p:cNvSpPr>
            <a:spLocks noGrp="1"/>
          </p:cNvSpPr>
          <p:nvPr>
            <p:ph type="title"/>
          </p:nvPr>
        </p:nvSpPr>
        <p:spPr/>
        <p:txBody>
          <a:bodyPr>
            <a:normAutofit fontScale="90000"/>
          </a:bodyPr>
          <a:lstStyle/>
          <a:p>
            <a:r>
              <a:rPr lang="en-US" dirty="0" smtClean="0"/>
              <a:t>The calling of Ezekiel as Watchman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dirty="0" smtClean="0"/>
              <a:t>From Hebrew word </a:t>
            </a:r>
            <a:r>
              <a:rPr lang="en-US" sz="3600" dirty="0" err="1" smtClean="0"/>
              <a:t>Tsa-phah</a:t>
            </a:r>
            <a:r>
              <a:rPr lang="en-US" sz="3600" dirty="0" smtClean="0"/>
              <a:t>, meaning look out, to peer into the distance, by implication to observe.</a:t>
            </a:r>
            <a:endParaRPr lang="en-US" sz="3600" dirty="0"/>
          </a:p>
        </p:txBody>
      </p:sp>
      <p:sp>
        <p:nvSpPr>
          <p:cNvPr id="3" name="Title 2"/>
          <p:cNvSpPr>
            <a:spLocks noGrp="1"/>
          </p:cNvSpPr>
          <p:nvPr>
            <p:ph type="title"/>
          </p:nvPr>
        </p:nvSpPr>
        <p:spPr/>
        <p:txBody>
          <a:bodyPr/>
          <a:lstStyle/>
          <a:p>
            <a:pPr algn="ctr"/>
            <a:r>
              <a:rPr lang="en-US" dirty="0" smtClean="0"/>
              <a:t>WATCHMAN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arry\Pictures\download (6).jpg"/>
          <p:cNvPicPr>
            <a:picLocks noChangeAspect="1" noChangeArrowheads="1"/>
          </p:cNvPicPr>
          <p:nvPr/>
        </p:nvPicPr>
        <p:blipFill>
          <a:blip r:embed="rId2"/>
          <a:srcRect/>
          <a:stretch>
            <a:fillRect/>
          </a:stretch>
        </p:blipFill>
        <p:spPr bwMode="auto">
          <a:xfrm>
            <a:off x="5029200" y="0"/>
            <a:ext cx="4114800" cy="6858000"/>
          </a:xfrm>
          <a:prstGeom prst="rect">
            <a:avLst/>
          </a:prstGeom>
          <a:noFill/>
        </p:spPr>
      </p:pic>
      <p:sp>
        <p:nvSpPr>
          <p:cNvPr id="2" name="Content Placeholder 1"/>
          <p:cNvSpPr>
            <a:spLocks noGrp="1"/>
          </p:cNvSpPr>
          <p:nvPr>
            <p:ph idx="1"/>
          </p:nvPr>
        </p:nvSpPr>
        <p:spPr>
          <a:xfrm>
            <a:off x="228600" y="1295400"/>
            <a:ext cx="4953000" cy="5105400"/>
          </a:xfrm>
        </p:spPr>
        <p:txBody>
          <a:bodyPr>
            <a:normAutofit fontScale="92500"/>
          </a:bodyPr>
          <a:lstStyle/>
          <a:p>
            <a:r>
              <a:rPr lang="en-US" dirty="0" smtClean="0"/>
              <a:t>The Bible uses the role of a watchman to describe the work of a prophet among God’s people. The role of a watchman is vital to a full understanding of the work of God in the end time.</a:t>
            </a:r>
          </a:p>
          <a:p>
            <a:endParaRPr lang="en-US" dirty="0" smtClean="0"/>
          </a:p>
          <a:p>
            <a:r>
              <a:rPr lang="en-US" dirty="0" smtClean="0"/>
              <a:t>In ancient times watchmen use a watchtower to watch and warn of approaching danger.</a:t>
            </a:r>
            <a:endParaRPr lang="en-US" dirty="0"/>
          </a:p>
        </p:txBody>
      </p:sp>
      <p:sp>
        <p:nvSpPr>
          <p:cNvPr id="3" name="Title 2"/>
          <p:cNvSpPr>
            <a:spLocks noGrp="1"/>
          </p:cNvSpPr>
          <p:nvPr>
            <p:ph type="title"/>
          </p:nvPr>
        </p:nvSpPr>
        <p:spPr/>
        <p:txBody>
          <a:bodyPr/>
          <a:lstStyle/>
          <a:p>
            <a:pPr algn="ctr"/>
            <a:r>
              <a:rPr lang="en-US" dirty="0" smtClean="0">
                <a:solidFill>
                  <a:srgbClr val="FF0000"/>
                </a:solidFill>
              </a:rPr>
              <a:t>What does a watchman do?</a:t>
            </a:r>
            <a:endParaRPr lang="en-US" dirty="0">
              <a:solidFill>
                <a:srgbClr val="FF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329</TotalTime>
  <Words>1481</Words>
  <Application>Microsoft Office PowerPoint</Application>
  <PresentationFormat>On-screen Show (4:3)</PresentationFormat>
  <Paragraphs>57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“Revival” What for?</vt:lpstr>
      <vt:lpstr>Short Review</vt:lpstr>
      <vt:lpstr>Slide 3</vt:lpstr>
      <vt:lpstr>Solution to the sin problem</vt:lpstr>
      <vt:lpstr>Slide 5</vt:lpstr>
      <vt:lpstr>“Revival” What for?</vt:lpstr>
      <vt:lpstr>The calling of Ezekiel as Watchman</vt:lpstr>
      <vt:lpstr>WATCHMAN</vt:lpstr>
      <vt:lpstr>What does a watchman do?</vt:lpstr>
      <vt:lpstr>A key figure</vt:lpstr>
      <vt:lpstr>Location</vt:lpstr>
      <vt:lpstr>Slide 12</vt:lpstr>
      <vt:lpstr>Slide 13</vt:lpstr>
      <vt:lpstr>The watchman’s responsibility  is no joke</vt:lpstr>
      <vt:lpstr>Slide 15</vt:lpstr>
      <vt:lpstr>Slide 16</vt:lpstr>
      <vt:lpstr>Slide 17</vt:lpstr>
      <vt:lpstr>Ezekiel 3:20-21  explain another aspect</vt:lpstr>
      <vt:lpstr>Warning and Discipline</vt:lpstr>
      <vt:lpstr>Slide 20</vt:lpstr>
      <vt:lpstr>Slide 21</vt:lpstr>
      <vt:lpstr>Was the message delivered?</vt:lpstr>
      <vt:lpstr>Slide 23</vt:lpstr>
      <vt:lpstr>Slide 24</vt:lpstr>
      <vt:lpstr>Classic Example that we are accountable for these message</vt:lpstr>
      <vt:lpstr>Slide 26</vt:lpstr>
      <vt:lpstr>The 3 Angels Messages </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“Revival” What for?</dc:title>
  <dc:creator>Harry</dc:creator>
  <cp:lastModifiedBy>Harry</cp:lastModifiedBy>
  <cp:revision>11</cp:revision>
  <dcterms:created xsi:type="dcterms:W3CDTF">2022-03-11T10:20:19Z</dcterms:created>
  <dcterms:modified xsi:type="dcterms:W3CDTF">2022-03-14T03:54:30Z</dcterms:modified>
</cp:coreProperties>
</file>