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92" r:id="rId3"/>
    <p:sldId id="293" r:id="rId4"/>
    <p:sldId id="258" r:id="rId5"/>
    <p:sldId id="259" r:id="rId6"/>
    <p:sldId id="290" r:id="rId7"/>
    <p:sldId id="291" r:id="rId8"/>
    <p:sldId id="266" r:id="rId9"/>
    <p:sldId id="262" r:id="rId10"/>
    <p:sldId id="263" r:id="rId11"/>
    <p:sldId id="264" r:id="rId12"/>
    <p:sldId id="265" r:id="rId13"/>
    <p:sldId id="267" r:id="rId14"/>
    <p:sldId id="268" r:id="rId15"/>
    <p:sldId id="269" r:id="rId16"/>
    <p:sldId id="270"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75" d="100"/>
          <a:sy n="75" d="100"/>
        </p:scale>
        <p:origin x="-1236" y="6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5D13D183-29A8-4425-BF9B-2B82C51FF16F}" type="datetimeFigureOut">
              <a:rPr lang="en-US" smtClean="0"/>
              <a:pPr/>
              <a:t>11/5/2021</a:t>
            </a:fld>
            <a:endParaRPr lang="en-US" dirty="0"/>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dirty="0"/>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2D44591C-2ECA-4476-BEDD-BE9524245820}"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D13D183-29A8-4425-BF9B-2B82C51FF16F}" type="datetimeFigureOut">
              <a:rPr lang="en-US" smtClean="0"/>
              <a:pPr/>
              <a:t>11/5/2021</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2D44591C-2ECA-4476-BEDD-BE9524245820}"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5D13D183-29A8-4425-BF9B-2B82C51FF16F}" type="datetimeFigureOut">
              <a:rPr lang="en-US" smtClean="0"/>
              <a:pPr/>
              <a:t>11/5/2021</a:t>
            </a:fld>
            <a:endParaRPr lang="en-US" dirty="0"/>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dirty="0"/>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2D44591C-2ECA-4476-BEDD-BE9524245820}"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D13D183-29A8-4425-BF9B-2B82C51FF16F}" type="datetimeFigureOut">
              <a:rPr lang="en-US" smtClean="0"/>
              <a:pPr/>
              <a:t>11/5/2021</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2D44591C-2ECA-4476-BEDD-BE9524245820}"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5D13D183-29A8-4425-BF9B-2B82C51FF16F}" type="datetimeFigureOut">
              <a:rPr lang="en-US" smtClean="0"/>
              <a:pPr/>
              <a:t>11/5/2021</a:t>
            </a:fld>
            <a:endParaRPr lang="en-US" dirty="0"/>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dirty="0"/>
          </a:p>
        </p:txBody>
      </p:sp>
      <p:sp>
        <p:nvSpPr>
          <p:cNvPr id="6" name="Slide Number Placeholder 5"/>
          <p:cNvSpPr>
            <a:spLocks noGrp="1"/>
          </p:cNvSpPr>
          <p:nvPr>
            <p:ph type="sldNum" sz="quarter" idx="12"/>
          </p:nvPr>
        </p:nvSpPr>
        <p:spPr>
          <a:xfrm>
            <a:off x="6733952" y="6555112"/>
            <a:ext cx="588336" cy="228600"/>
          </a:xfrm>
        </p:spPr>
        <p:txBody>
          <a:bodyPr/>
          <a:lstStyle>
            <a:extLst/>
          </a:lstStyle>
          <a:p>
            <a:fld id="{2D44591C-2ECA-4476-BEDD-BE9524245820}"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D13D183-29A8-4425-BF9B-2B82C51FF16F}" type="datetimeFigureOut">
              <a:rPr lang="en-US" smtClean="0"/>
              <a:pPr/>
              <a:t>11/5/2021</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2D44591C-2ECA-4476-BEDD-BE9524245820}"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D13D183-29A8-4425-BF9B-2B82C51FF16F}" type="datetimeFigureOut">
              <a:rPr lang="en-US" smtClean="0"/>
              <a:pPr/>
              <a:t>11/5/2021</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2D44591C-2ECA-4476-BEDD-BE9524245820}"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5D13D183-29A8-4425-BF9B-2B82C51FF16F}" type="datetimeFigureOut">
              <a:rPr lang="en-US" smtClean="0"/>
              <a:pPr/>
              <a:t>11/5/2021</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2D44591C-2ECA-4476-BEDD-BE9524245820}"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5D13D183-29A8-4425-BF9B-2B82C51FF16F}" type="datetimeFigureOut">
              <a:rPr lang="en-US" smtClean="0"/>
              <a:pPr/>
              <a:t>11/5/2021</a:t>
            </a:fld>
            <a:endParaRPr lang="en-US" dirty="0"/>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dirty="0"/>
          </a:p>
        </p:txBody>
      </p:sp>
      <p:sp>
        <p:nvSpPr>
          <p:cNvPr id="4" name="Slide Number Placeholder 3"/>
          <p:cNvSpPr>
            <a:spLocks noGrp="1"/>
          </p:cNvSpPr>
          <p:nvPr>
            <p:ph type="sldNum" sz="quarter" idx="12"/>
          </p:nvPr>
        </p:nvSpPr>
        <p:spPr/>
        <p:txBody>
          <a:bodyPr/>
          <a:lstStyle>
            <a:extLst/>
          </a:lstStyle>
          <a:p>
            <a:fld id="{2D44591C-2ECA-4476-BEDD-BE9524245820}"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D13D183-29A8-4425-BF9B-2B82C51FF16F}" type="datetimeFigureOut">
              <a:rPr lang="en-US" smtClean="0"/>
              <a:pPr/>
              <a:t>11/5/2021</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2D44591C-2ECA-4476-BEDD-BE9524245820}"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5D13D183-29A8-4425-BF9B-2B82C51FF16F}" type="datetimeFigureOut">
              <a:rPr lang="en-US" smtClean="0"/>
              <a:pPr/>
              <a:t>11/5/2021</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2D44591C-2ECA-4476-BEDD-BE9524245820}" type="slidenum">
              <a:rPr lang="en-US" smtClean="0"/>
              <a:pPr/>
              <a:t>‹#›</a:t>
            </a:fld>
            <a:endParaRPr lang="en-US" dirty="0"/>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5D13D183-29A8-4425-BF9B-2B82C51FF16F}" type="datetimeFigureOut">
              <a:rPr lang="en-US" smtClean="0"/>
              <a:pPr/>
              <a:t>11/5/2021</a:t>
            </a:fld>
            <a:endParaRPr lang="en-US" dirty="0"/>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dirty="0"/>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2D44591C-2ECA-4476-BEDD-BE9524245820}"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32560" y="1728216"/>
            <a:ext cx="7406640" cy="1472184"/>
          </a:xfrm>
        </p:spPr>
        <p:txBody>
          <a:bodyPr>
            <a:noAutofit/>
          </a:bodyPr>
          <a:lstStyle/>
          <a:p>
            <a:r>
              <a:rPr lang="en-US" sz="6000" dirty="0" smtClean="0"/>
              <a:t>Revival &amp; Reformation </a:t>
            </a:r>
            <a:br>
              <a:rPr lang="en-US" sz="6000" dirty="0" smtClean="0"/>
            </a:br>
            <a:endParaRPr lang="en-US" sz="6000" dirty="0"/>
          </a:p>
        </p:txBody>
      </p:sp>
      <p:sp>
        <p:nvSpPr>
          <p:cNvPr id="3" name="Subtitle 2"/>
          <p:cNvSpPr>
            <a:spLocks noGrp="1"/>
          </p:cNvSpPr>
          <p:nvPr>
            <p:ph type="subTitle" idx="1"/>
          </p:nvPr>
        </p:nvSpPr>
        <p:spPr/>
        <p:txBody>
          <a:bodyPr>
            <a:normAutofit fontScale="77500" lnSpcReduction="20000"/>
          </a:bodyPr>
          <a:lstStyle/>
          <a:p>
            <a:r>
              <a:rPr lang="en-US" sz="4000" dirty="0" smtClean="0"/>
              <a:t>the FINAL STRETCH towards CHRIST’S SECOND COMING!</a:t>
            </a:r>
            <a:endParaRPr lang="en-US" sz="4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REVIVAL?</a:t>
            </a:r>
            <a:endParaRPr lang="en-US" dirty="0"/>
          </a:p>
        </p:txBody>
      </p:sp>
      <p:sp>
        <p:nvSpPr>
          <p:cNvPr id="4" name="Content Placeholder 3"/>
          <p:cNvSpPr>
            <a:spLocks noGrp="1"/>
          </p:cNvSpPr>
          <p:nvPr>
            <p:ph idx="1"/>
          </p:nvPr>
        </p:nvSpPr>
        <p:spPr/>
        <p:txBody>
          <a:bodyPr>
            <a:normAutofit/>
          </a:bodyPr>
          <a:lstStyle/>
          <a:p>
            <a:r>
              <a:rPr lang="en-US" sz="3200" dirty="0" smtClean="0"/>
              <a:t>Revival signifies a renewal of spiritual life, a quickening of the powers of mind and heart, a resurrection from spiritual death.”</a:t>
            </a:r>
            <a:endParaRPr lang="en-US" sz="3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reformation</a:t>
            </a:r>
            <a:endParaRPr lang="en-US" dirty="0"/>
          </a:p>
        </p:txBody>
      </p:sp>
      <p:sp>
        <p:nvSpPr>
          <p:cNvPr id="3" name="Content Placeholder 2"/>
          <p:cNvSpPr>
            <a:spLocks noGrp="1"/>
          </p:cNvSpPr>
          <p:nvPr>
            <p:ph idx="1"/>
          </p:nvPr>
        </p:nvSpPr>
        <p:spPr/>
        <p:txBody>
          <a:bodyPr>
            <a:normAutofit/>
          </a:bodyPr>
          <a:lstStyle/>
          <a:p>
            <a:r>
              <a:rPr lang="en-US" sz="3200" dirty="0" smtClean="0"/>
              <a:t>Reformation signifies a REORGANIZATION,  a change in IDEAS and THEORIES, HABITS and PRACTICES.”</a:t>
            </a:r>
            <a:endParaRPr lang="en-US" sz="3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endParaRPr lang="en-US" dirty="0"/>
          </a:p>
        </p:txBody>
      </p:sp>
      <p:sp>
        <p:nvSpPr>
          <p:cNvPr id="3" name="Content Placeholder 2"/>
          <p:cNvSpPr>
            <a:spLocks noGrp="1"/>
          </p:cNvSpPr>
          <p:nvPr>
            <p:ph idx="1"/>
          </p:nvPr>
        </p:nvSpPr>
        <p:spPr/>
        <p:txBody>
          <a:bodyPr>
            <a:normAutofit/>
          </a:bodyPr>
          <a:lstStyle/>
          <a:p>
            <a:r>
              <a:rPr lang="en-US" sz="3200" dirty="0" smtClean="0"/>
              <a:t>REFORMATION will not bring forth the good fruit of righteousness unless it is connected with the revival of the spirit. Revival and Reformation are to do their appointed work, and in doing this work they must blend.”</a:t>
            </a:r>
          </a:p>
          <a:p>
            <a:r>
              <a:rPr lang="en-US" sz="3200" dirty="0" smtClean="0"/>
              <a:t>1 SM p. 128</a:t>
            </a:r>
            <a:endParaRPr lang="en-US" sz="3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A View of the condition of our church found in Rev. 3:14-18</a:t>
            </a:r>
            <a:endParaRPr lang="en-US" b="1" dirty="0"/>
          </a:p>
        </p:txBody>
      </p:sp>
      <p:sp>
        <p:nvSpPr>
          <p:cNvPr id="3" name="Content Placeholder 2"/>
          <p:cNvSpPr>
            <a:spLocks noGrp="1"/>
          </p:cNvSpPr>
          <p:nvPr>
            <p:ph idx="1"/>
          </p:nvPr>
        </p:nvSpPr>
        <p:spPr/>
        <p:txBody>
          <a:bodyPr>
            <a:normAutofit/>
          </a:bodyPr>
          <a:lstStyle/>
          <a:p>
            <a:r>
              <a:rPr lang="en-US" b="1" dirty="0" smtClean="0"/>
              <a:t>Lukewarm- </a:t>
            </a:r>
            <a:r>
              <a:rPr lang="en-US" b="1" dirty="0" err="1" smtClean="0"/>
              <a:t>walang</a:t>
            </a:r>
            <a:r>
              <a:rPr lang="en-US" b="1" dirty="0" smtClean="0"/>
              <a:t> </a:t>
            </a:r>
            <a:r>
              <a:rPr lang="en-US" b="1" dirty="0" err="1" smtClean="0"/>
              <a:t>sigla</a:t>
            </a:r>
            <a:r>
              <a:rPr lang="en-US" b="1" dirty="0" smtClean="0"/>
              <a:t>, </a:t>
            </a:r>
            <a:r>
              <a:rPr lang="en-US" b="1" dirty="0" err="1" smtClean="0"/>
              <a:t>maligamgam</a:t>
            </a:r>
            <a:endParaRPr lang="en-US" b="1" dirty="0" smtClean="0"/>
          </a:p>
          <a:p>
            <a:r>
              <a:rPr lang="en-US" b="1" dirty="0" smtClean="0"/>
              <a:t>Wretched- </a:t>
            </a:r>
            <a:r>
              <a:rPr lang="en-US" b="1" dirty="0" err="1" smtClean="0"/>
              <a:t>kaawa-awa</a:t>
            </a:r>
            <a:endParaRPr lang="en-US" b="1" dirty="0" smtClean="0"/>
          </a:p>
          <a:p>
            <a:r>
              <a:rPr lang="en-US" b="1" dirty="0" smtClean="0"/>
              <a:t>Miserable- </a:t>
            </a:r>
            <a:r>
              <a:rPr lang="en-US" b="1" dirty="0" err="1" smtClean="0"/>
              <a:t>mahirap</a:t>
            </a:r>
            <a:r>
              <a:rPr lang="en-US" b="1" dirty="0" smtClean="0"/>
              <a:t>, </a:t>
            </a:r>
            <a:r>
              <a:rPr lang="en-US" b="1" dirty="0" err="1" smtClean="0"/>
              <a:t>masama</a:t>
            </a:r>
            <a:endParaRPr lang="en-US" b="1" dirty="0" smtClean="0"/>
          </a:p>
          <a:p>
            <a:r>
              <a:rPr lang="en-US" b="1" dirty="0" smtClean="0"/>
              <a:t>Poor- </a:t>
            </a:r>
            <a:r>
              <a:rPr lang="en-US" b="1" dirty="0" err="1" smtClean="0"/>
              <a:t>aba</a:t>
            </a:r>
            <a:endParaRPr lang="en-US" b="1" dirty="0" smtClean="0"/>
          </a:p>
          <a:p>
            <a:r>
              <a:rPr lang="en-US" b="1" dirty="0" smtClean="0"/>
              <a:t>Blind- </a:t>
            </a:r>
            <a:r>
              <a:rPr lang="en-US" b="1" dirty="0" err="1" smtClean="0"/>
              <a:t>bulag</a:t>
            </a:r>
            <a:endParaRPr lang="en-US" b="1" dirty="0" smtClean="0"/>
          </a:p>
          <a:p>
            <a:r>
              <a:rPr lang="en-US" b="1" dirty="0" smtClean="0"/>
              <a:t>Naked- </a:t>
            </a:r>
            <a:r>
              <a:rPr lang="en-US" b="1" dirty="0" err="1" smtClean="0"/>
              <a:t>hubad</a:t>
            </a:r>
            <a:endParaRPr lang="en-US" b="1" dirty="0" smtClean="0"/>
          </a:p>
          <a:p>
            <a:r>
              <a:rPr lang="en-US" dirty="0" smtClean="0"/>
              <a:t>“The message to the </a:t>
            </a:r>
            <a:r>
              <a:rPr lang="en-US" dirty="0" err="1" smtClean="0"/>
              <a:t>Laodecean</a:t>
            </a:r>
            <a:r>
              <a:rPr lang="en-US" dirty="0" smtClean="0"/>
              <a:t> church reveals our condition as a people.”</a:t>
            </a:r>
          </a:p>
          <a:p>
            <a:r>
              <a:rPr lang="en-US" sz="2400" b="1" i="1" dirty="0" smtClean="0">
                <a:solidFill>
                  <a:srgbClr val="0070C0"/>
                </a:solidFill>
              </a:rPr>
              <a:t>R&amp;H, Dec. 15, 1904</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Ellen White’s view of the Church</a:t>
            </a:r>
            <a:endParaRPr lang="en-US" dirty="0"/>
          </a:p>
        </p:txBody>
      </p:sp>
      <p:sp>
        <p:nvSpPr>
          <p:cNvPr id="3" name="Content Placeholder 2"/>
          <p:cNvSpPr>
            <a:spLocks noGrp="1"/>
          </p:cNvSpPr>
          <p:nvPr>
            <p:ph idx="1"/>
          </p:nvPr>
        </p:nvSpPr>
        <p:spPr>
          <a:xfrm>
            <a:off x="304800" y="1609416"/>
            <a:ext cx="7848600" cy="4846320"/>
          </a:xfrm>
        </p:spPr>
        <p:txBody>
          <a:bodyPr>
            <a:noAutofit/>
          </a:bodyPr>
          <a:lstStyle/>
          <a:p>
            <a:r>
              <a:rPr lang="en-US" sz="2800" dirty="0" smtClean="0"/>
              <a:t>“God’s people must take warning and discern the signs of the times. The signs of Christ’s Coming are TOO PLAIN to be doubted; and in view of these things everyone who professes the truth should be a living preacher. God calls upon all, both preachers and people to be awake. All heaven is astir. The scenes of earth’s peril is before us, and yet we are not awake. This lack of activity and earnestness in the cause of God is dreadful. This death stupor is from Satan…</a:t>
            </a:r>
            <a:endParaRPr lang="en-US"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85800"/>
            <a:ext cx="7239000" cy="5562600"/>
          </a:xfrm>
        </p:spPr>
        <p:txBody>
          <a:bodyPr>
            <a:normAutofit/>
          </a:bodyPr>
          <a:lstStyle/>
          <a:p>
            <a:r>
              <a:rPr lang="en-US" sz="3200" dirty="0" smtClean="0"/>
              <a:t>Unbelief, like the pall of death, is surrounding our churches, because they do not exercise the talents God has given them, by imparting the light to those who know not the precious truth. Satan is now seeking to hold God’s people in a state of inactivity… Men are in peril. Multitudes are perishing. But how few of the professed followers of Christ are burdened for these souls.</a:t>
            </a:r>
            <a:endParaRPr lang="en-US" sz="3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609600"/>
            <a:ext cx="6489192" cy="5638800"/>
          </a:xfrm>
        </p:spPr>
        <p:txBody>
          <a:bodyPr>
            <a:normAutofit/>
          </a:bodyPr>
          <a:lstStyle/>
          <a:p>
            <a:r>
              <a:rPr lang="en-US" sz="3600" dirty="0" smtClean="0"/>
              <a:t>There is a stupor, a </a:t>
            </a:r>
            <a:r>
              <a:rPr lang="en-US" sz="3600" b="1" u="sng" dirty="0" smtClean="0">
                <a:solidFill>
                  <a:srgbClr val="FF0000"/>
                </a:solidFill>
              </a:rPr>
              <a:t>paralysis</a:t>
            </a:r>
            <a:r>
              <a:rPr lang="en-US" sz="3600" dirty="0" smtClean="0"/>
              <a:t>, upon the people of God, which prevents them from understanding the duty of the hour. Satan uses listless, sleepy indolence of professed Christians to strengthen his forces and win souls to his side…</a:t>
            </a:r>
            <a:endParaRPr lang="en-US" sz="36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Satanic Death Stupor Continues</a:t>
            </a:r>
            <a:endParaRPr lang="en-US" dirty="0"/>
          </a:p>
        </p:txBody>
      </p:sp>
      <p:sp>
        <p:nvSpPr>
          <p:cNvPr id="3" name="Content Placeholder 2"/>
          <p:cNvSpPr>
            <a:spLocks noGrp="1"/>
          </p:cNvSpPr>
          <p:nvPr>
            <p:ph idx="1"/>
          </p:nvPr>
        </p:nvSpPr>
        <p:spPr/>
        <p:txBody>
          <a:bodyPr>
            <a:normAutofit/>
          </a:bodyPr>
          <a:lstStyle/>
          <a:p>
            <a:r>
              <a:rPr lang="en-US" dirty="0" smtClean="0"/>
              <a:t>…When I study the Scriptures, I am alarmed of the Israel of God in these last days. They are exhorted to flee from idolatry. I feel that they are asleep, and so conformed to the world that it would be difficult to discern between him that serve God and him that serve Him not. The distance is widening between Christ and His people, and lessening between them and the world.</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2800" dirty="0" smtClean="0"/>
              <a:t>The mark of distinction between Christ’s professed people and the world have almost disappeared. Like ancient Israel, they followed the abominations of the nations around them. </a:t>
            </a:r>
          </a:p>
          <a:p>
            <a:r>
              <a:rPr lang="en-US" sz="2800" b="1" dirty="0" smtClean="0">
                <a:solidFill>
                  <a:srgbClr val="0070C0"/>
                </a:solidFill>
              </a:rPr>
              <a:t>Christian Service, p. 37,38</a:t>
            </a:r>
            <a:endParaRPr lang="en-US" sz="2800" b="1" dirty="0">
              <a:solidFill>
                <a:srgbClr val="0070C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Satan’s very last Deception</a:t>
            </a:r>
            <a:endParaRPr lang="en-US" dirty="0"/>
          </a:p>
        </p:txBody>
      </p:sp>
      <p:sp>
        <p:nvSpPr>
          <p:cNvPr id="3" name="Content Placeholder 2"/>
          <p:cNvSpPr>
            <a:spLocks noGrp="1"/>
          </p:cNvSpPr>
          <p:nvPr>
            <p:ph idx="1"/>
          </p:nvPr>
        </p:nvSpPr>
        <p:spPr/>
        <p:txBody>
          <a:bodyPr>
            <a:normAutofit/>
          </a:bodyPr>
          <a:lstStyle/>
          <a:p>
            <a:r>
              <a:rPr lang="en-US" dirty="0" smtClean="0"/>
              <a:t>“Satan is… constantly pressing the spurious – to lead away from the truth. The very last deception of Satan will be to make of none effect the TESTIMONY of the Spirit of God.  “Where there is no vision, the people perish” (Prov. 29:18). Satan will work ingeniously, in different ways and through different agencies, to unsettled the confidence of God’s remnant people in the TRUE TESTIMONY. </a:t>
            </a:r>
            <a:r>
              <a:rPr lang="en-US" b="1" i="1" dirty="0" smtClean="0">
                <a:solidFill>
                  <a:srgbClr val="0070C0"/>
                </a:solidFill>
              </a:rPr>
              <a:t>Letter 12, 1890” SM vol.1,p.48</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Changing our conditions</a:t>
            </a:r>
            <a:endParaRPr lang="en-US" dirty="0"/>
          </a:p>
        </p:txBody>
      </p:sp>
      <p:sp>
        <p:nvSpPr>
          <p:cNvPr id="3" name="Content Placeholder 2"/>
          <p:cNvSpPr>
            <a:spLocks noGrp="1"/>
          </p:cNvSpPr>
          <p:nvPr>
            <p:ph idx="1"/>
          </p:nvPr>
        </p:nvSpPr>
        <p:spPr>
          <a:xfrm>
            <a:off x="457200" y="1609416"/>
            <a:ext cx="7696200" cy="4846320"/>
          </a:xfrm>
        </p:spPr>
        <p:txBody>
          <a:bodyPr>
            <a:normAutofit/>
          </a:bodyPr>
          <a:lstStyle/>
          <a:p>
            <a:r>
              <a:rPr lang="en-US" dirty="0" smtClean="0"/>
              <a:t>Rev. 3:14-18</a:t>
            </a:r>
          </a:p>
          <a:p>
            <a:r>
              <a:rPr lang="en-US" b="1" baseline="30000" dirty="0" smtClean="0"/>
              <a:t>14 </a:t>
            </a:r>
            <a:r>
              <a:rPr lang="en-US" dirty="0" smtClean="0"/>
              <a:t>“To the angel of the church in Laodicea write:</a:t>
            </a:r>
          </a:p>
          <a:p>
            <a:r>
              <a:rPr lang="en-US" dirty="0" smtClean="0"/>
              <a:t>These are the words of the Amen, the faithful and true witness, the ruler of God’s creation. </a:t>
            </a:r>
            <a:r>
              <a:rPr lang="en-US" b="1" baseline="30000" dirty="0" smtClean="0"/>
              <a:t>15 </a:t>
            </a:r>
            <a:r>
              <a:rPr lang="en-US" dirty="0" smtClean="0"/>
              <a:t>I know your deeds, that you are neither cold nor hot. I wish you were either one or the other! </a:t>
            </a:r>
            <a:r>
              <a:rPr lang="en-US" b="1" baseline="30000" dirty="0" smtClean="0"/>
              <a:t>16 </a:t>
            </a:r>
            <a:r>
              <a:rPr lang="en-US" dirty="0" smtClean="0"/>
              <a:t>So, because you are lukewarm—neither hot nor cold—I am about to spit you out of my mouth. </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Revelation 14:6-10</a:t>
            </a:r>
            <a:endParaRPr lang="en-US" dirty="0"/>
          </a:p>
        </p:txBody>
      </p:sp>
      <p:sp>
        <p:nvSpPr>
          <p:cNvPr id="3" name="Content Placeholder 2"/>
          <p:cNvSpPr>
            <a:spLocks noGrp="1"/>
          </p:cNvSpPr>
          <p:nvPr>
            <p:ph idx="1"/>
          </p:nvPr>
        </p:nvSpPr>
        <p:spPr/>
        <p:txBody>
          <a:bodyPr>
            <a:normAutofit/>
          </a:bodyPr>
          <a:lstStyle/>
          <a:p>
            <a:r>
              <a:rPr lang="en-US" dirty="0" smtClean="0"/>
              <a:t>And I saw another angel flying in the midst of heaven, having the everlasting gospel to preach unto them that dwell on the earth, to every nation and kindred, and tongue, and people, saying with a loud voice, </a:t>
            </a:r>
            <a:r>
              <a:rPr lang="en-US" b="1" dirty="0" smtClean="0">
                <a:solidFill>
                  <a:srgbClr val="FF0000"/>
                </a:solidFill>
              </a:rPr>
              <a:t>FEAR GOD </a:t>
            </a:r>
            <a:r>
              <a:rPr lang="en-US" dirty="0" smtClean="0"/>
              <a:t>and </a:t>
            </a:r>
            <a:r>
              <a:rPr lang="en-US" b="1" dirty="0" smtClean="0">
                <a:solidFill>
                  <a:srgbClr val="FF0000"/>
                </a:solidFill>
              </a:rPr>
              <a:t>GIVE GLORY TO HIM</a:t>
            </a:r>
            <a:r>
              <a:rPr lang="en-US" dirty="0" smtClean="0"/>
              <a:t>; for </a:t>
            </a:r>
            <a:r>
              <a:rPr lang="en-US" b="1" dirty="0" smtClean="0">
                <a:solidFill>
                  <a:srgbClr val="FF0000"/>
                </a:solidFill>
              </a:rPr>
              <a:t>THE HOUR OF HIS JUDGMENT HAS COME</a:t>
            </a:r>
            <a:r>
              <a:rPr lang="en-US" dirty="0" smtClean="0"/>
              <a:t>; and </a:t>
            </a:r>
            <a:r>
              <a:rPr lang="en-US" b="1" dirty="0" smtClean="0">
                <a:solidFill>
                  <a:srgbClr val="FF0000"/>
                </a:solidFill>
              </a:rPr>
              <a:t>WORSHIP HIM</a:t>
            </a:r>
            <a:r>
              <a:rPr lang="en-US" dirty="0" smtClean="0"/>
              <a:t> that made the heaven, and earth, and the sea, and the fountains of water.  V.6,7</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609600"/>
            <a:ext cx="7543800" cy="5638800"/>
          </a:xfrm>
        </p:spPr>
        <p:txBody>
          <a:bodyPr>
            <a:normAutofit/>
          </a:bodyPr>
          <a:lstStyle/>
          <a:p>
            <a:r>
              <a:rPr lang="en-US" sz="2800" dirty="0" smtClean="0"/>
              <a:t>And there followed another angel, saying </a:t>
            </a:r>
            <a:r>
              <a:rPr lang="en-US" sz="2800" b="1" dirty="0" smtClean="0">
                <a:solidFill>
                  <a:srgbClr val="FF0000"/>
                </a:solidFill>
              </a:rPr>
              <a:t>Babylon is fallen, is fallen, </a:t>
            </a:r>
            <a:r>
              <a:rPr lang="en-US" sz="2800" dirty="0" smtClean="0"/>
              <a:t>that great city, because she made all nations drink of the wrath of her fornication. </a:t>
            </a:r>
            <a:r>
              <a:rPr lang="en-US" sz="2800" i="1" dirty="0" smtClean="0">
                <a:solidFill>
                  <a:srgbClr val="FF0000"/>
                </a:solidFill>
              </a:rPr>
              <a:t> V.8</a:t>
            </a:r>
          </a:p>
          <a:p>
            <a:r>
              <a:rPr lang="en-US" sz="2800" dirty="0" smtClean="0"/>
              <a:t>And the third angel followed them, saying with a loud voice, </a:t>
            </a:r>
            <a:r>
              <a:rPr lang="en-US" sz="2800" b="1" dirty="0" smtClean="0">
                <a:solidFill>
                  <a:srgbClr val="FF0000"/>
                </a:solidFill>
              </a:rPr>
              <a:t>If any man worship the beast and his image, and receive his mark on his forehead, or in his hand</a:t>
            </a:r>
            <a:r>
              <a:rPr lang="en-US" sz="2800" dirty="0" smtClean="0"/>
              <a:t>, the same shall drink of the wine of the wrath of God, which is poured out without  mixture into the cup of his indignation. </a:t>
            </a:r>
            <a:r>
              <a:rPr lang="en-US" sz="2800" i="1" dirty="0" smtClean="0">
                <a:solidFill>
                  <a:srgbClr val="FF0000"/>
                </a:solidFill>
              </a:rPr>
              <a:t>V.9,10</a:t>
            </a:r>
            <a:endParaRPr lang="en-US" sz="2800" i="1" dirty="0">
              <a:solidFill>
                <a:srgbClr val="FF0000"/>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0"/>
            <a:ext cx="7239000" cy="1600200"/>
          </a:xfrm>
        </p:spPr>
        <p:txBody>
          <a:bodyPr>
            <a:normAutofit fontScale="90000"/>
          </a:bodyPr>
          <a:lstStyle/>
          <a:p>
            <a:r>
              <a:rPr lang="en-US" dirty="0" smtClean="0"/>
              <a:t>WHO WILL BE ABLE  TO STAND?</a:t>
            </a:r>
            <a:br>
              <a:rPr lang="en-US" dirty="0" smtClean="0"/>
            </a:br>
            <a:r>
              <a:rPr lang="en-US" dirty="0" smtClean="0"/>
              <a:t>WHO will proclaim the Messages?</a:t>
            </a:r>
            <a:endParaRPr lang="en-US" dirty="0"/>
          </a:p>
        </p:txBody>
      </p:sp>
      <p:sp>
        <p:nvSpPr>
          <p:cNvPr id="3" name="Content Placeholder 2"/>
          <p:cNvSpPr>
            <a:spLocks noGrp="1"/>
          </p:cNvSpPr>
          <p:nvPr>
            <p:ph idx="1"/>
          </p:nvPr>
        </p:nvSpPr>
        <p:spPr>
          <a:xfrm>
            <a:off x="1435608" y="2438400"/>
            <a:ext cx="7498080" cy="3810000"/>
          </a:xfrm>
        </p:spPr>
        <p:txBody>
          <a:bodyPr>
            <a:normAutofit/>
          </a:bodyPr>
          <a:lstStyle/>
          <a:p>
            <a:pPr algn="ctr"/>
            <a:r>
              <a:rPr lang="en-US" sz="7200" dirty="0" smtClean="0"/>
              <a:t>WILL YOU?</a:t>
            </a:r>
          </a:p>
          <a:p>
            <a:pPr algn="ctr"/>
            <a:r>
              <a:rPr lang="en-US" sz="7200" dirty="0" smtClean="0"/>
              <a:t>WILL I?</a:t>
            </a:r>
            <a:endParaRPr lang="en-US" sz="72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7543800" cy="5638800"/>
          </a:xfrm>
        </p:spPr>
        <p:txBody>
          <a:bodyPr>
            <a:normAutofit/>
          </a:bodyPr>
          <a:lstStyle/>
          <a:p>
            <a:r>
              <a:rPr lang="en-US" sz="2800" dirty="0" smtClean="0"/>
              <a:t>“</a:t>
            </a:r>
            <a:r>
              <a:rPr lang="en-US" sz="2800" dirty="0" smtClean="0">
                <a:solidFill>
                  <a:srgbClr val="FF0000"/>
                </a:solidFill>
              </a:rPr>
              <a:t>In the last solemn work few great men will be engaged</a:t>
            </a:r>
            <a:r>
              <a:rPr lang="en-US" sz="2800" dirty="0" smtClean="0"/>
              <a:t>.” They are self-sufficient, independent of God, and He cannot use them. </a:t>
            </a:r>
            <a:r>
              <a:rPr lang="en-US" sz="2800" b="1" dirty="0" smtClean="0">
                <a:solidFill>
                  <a:srgbClr val="00B0F0"/>
                </a:solidFill>
              </a:rPr>
              <a:t>The Lord has faithful servants, who in the shaking, testing time will be disclosed to view</a:t>
            </a:r>
            <a:r>
              <a:rPr lang="en-US" sz="2800" dirty="0" smtClean="0"/>
              <a:t>. There are precious ones now hidden who have not bowed knee to Baal. They have not had the light which has been shining in a concentrated blaze upon you. But it may be under a rough and uninviting exterior the pure brightness of a genuine Christian character will be revealed.” </a:t>
            </a:r>
            <a:r>
              <a:rPr lang="en-US" sz="2800" i="1" dirty="0" smtClean="0">
                <a:solidFill>
                  <a:srgbClr val="FF0000"/>
                </a:solidFill>
              </a:rPr>
              <a:t>Testimonies vol.5 p.80</a:t>
            </a:r>
            <a:endParaRPr lang="en-US" sz="2800" i="1" dirty="0">
              <a:solidFill>
                <a:srgbClr val="FF0000"/>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533400"/>
            <a:ext cx="7086600" cy="5715000"/>
          </a:xfrm>
        </p:spPr>
        <p:txBody>
          <a:bodyPr>
            <a:normAutofit/>
          </a:bodyPr>
          <a:lstStyle/>
          <a:p>
            <a:r>
              <a:rPr lang="en-US" sz="2800" dirty="0" smtClean="0"/>
              <a:t>“When trees without fruit are cut down as cumberers of the ground, when multitudes of false brethren are distinguished from the true, then </a:t>
            </a:r>
            <a:r>
              <a:rPr lang="en-US" sz="2800" dirty="0" smtClean="0">
                <a:solidFill>
                  <a:srgbClr val="FF0000"/>
                </a:solidFill>
              </a:rPr>
              <a:t>THE HIDDEN ONES</a:t>
            </a:r>
            <a:r>
              <a:rPr lang="en-US" sz="2800" dirty="0" smtClean="0"/>
              <a:t> will be revealed to view, and with hosannas range under the banner of Christ.  </a:t>
            </a:r>
            <a:r>
              <a:rPr lang="en-US" sz="2800" dirty="0" smtClean="0">
                <a:solidFill>
                  <a:srgbClr val="FF0000"/>
                </a:solidFill>
              </a:rPr>
              <a:t>Those who have been timid and self-distrustful </a:t>
            </a:r>
            <a:r>
              <a:rPr lang="en-US" sz="2800" dirty="0" smtClean="0"/>
              <a:t>will declare themselves openly for Christ and His truth. </a:t>
            </a:r>
            <a:r>
              <a:rPr lang="en-US" sz="2800" dirty="0" smtClean="0">
                <a:solidFill>
                  <a:srgbClr val="FF0000"/>
                </a:solidFill>
              </a:rPr>
              <a:t>The most weak and hesitating in the church will be as David– willing to do and dare. </a:t>
            </a:r>
            <a:r>
              <a:rPr lang="en-US" sz="2800" i="1" dirty="0" smtClean="0">
                <a:solidFill>
                  <a:srgbClr val="00B0F0"/>
                </a:solidFill>
              </a:rPr>
              <a:t>Testimonies vol. 5 p.81</a:t>
            </a:r>
            <a:endParaRPr lang="en-US" sz="2800" i="1" dirty="0">
              <a:solidFill>
                <a:srgbClr val="00B0F0"/>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WHAT ARE THE REQUIREMENTS?</a:t>
            </a:r>
            <a:endParaRPr lang="en-US" dirty="0"/>
          </a:p>
        </p:txBody>
      </p:sp>
      <p:sp>
        <p:nvSpPr>
          <p:cNvPr id="3" name="Content Placeholder 2"/>
          <p:cNvSpPr>
            <a:spLocks noGrp="1"/>
          </p:cNvSpPr>
          <p:nvPr>
            <p:ph idx="1"/>
          </p:nvPr>
        </p:nvSpPr>
        <p:spPr/>
        <p:txBody>
          <a:bodyPr>
            <a:normAutofit/>
          </a:bodyPr>
          <a:lstStyle/>
          <a:p>
            <a:r>
              <a:rPr lang="en-US" sz="3200" dirty="0" smtClean="0"/>
              <a:t>“the third angel’s message is to lighten the earth with its glory; but </a:t>
            </a:r>
            <a:r>
              <a:rPr lang="en-US" sz="3200" b="1" dirty="0" smtClean="0">
                <a:solidFill>
                  <a:srgbClr val="FF0000"/>
                </a:solidFill>
              </a:rPr>
              <a:t>only those who withstood the temptation in the strength of THE MIGHT ONE will be permitted to act a part in proclaiming it</a:t>
            </a:r>
            <a:r>
              <a:rPr lang="en-US" sz="3200" dirty="0" smtClean="0"/>
              <a:t> when it shall have swelled into the LOUD CRY”—</a:t>
            </a:r>
            <a:r>
              <a:rPr lang="en-US" sz="3200" b="1" i="1" dirty="0" smtClean="0">
                <a:solidFill>
                  <a:srgbClr val="FF0000"/>
                </a:solidFill>
              </a:rPr>
              <a:t>Review &amp; Herald Nov. 19, 1908 par.9</a:t>
            </a:r>
            <a:endParaRPr lang="en-US" sz="3200" b="1" i="1" dirty="0">
              <a:solidFill>
                <a:srgbClr val="FF0000"/>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400" dirty="0" smtClean="0"/>
              <a:t>THE LATTER RAIN IS COMING!!!</a:t>
            </a:r>
            <a:endParaRPr lang="en-US" sz="4400" dirty="0"/>
          </a:p>
        </p:txBody>
      </p:sp>
      <p:sp>
        <p:nvSpPr>
          <p:cNvPr id="1026" name="AutoShape 2" descr="Image result for pictures of rains"/>
          <p:cNvSpPr>
            <a:spLocks noChangeAspect="1" noChangeArrowheads="1"/>
          </p:cNvSpPr>
          <p:nvPr/>
        </p:nvSpPr>
        <p:spPr bwMode="auto">
          <a:xfrm>
            <a:off x="63500" y="-852488"/>
            <a:ext cx="2857500" cy="1781176"/>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28" name="AutoShape 4" descr="Image result for pictures of rains"/>
          <p:cNvSpPr>
            <a:spLocks noChangeAspect="1" noChangeArrowheads="1"/>
          </p:cNvSpPr>
          <p:nvPr/>
        </p:nvSpPr>
        <p:spPr bwMode="auto">
          <a:xfrm>
            <a:off x="63500" y="-852488"/>
            <a:ext cx="2857500" cy="1781176"/>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032" name="Picture 8" descr="Image result for pictures of rains"/>
          <p:cNvPicPr>
            <a:picLocks noChangeAspect="1" noChangeArrowheads="1"/>
          </p:cNvPicPr>
          <p:nvPr/>
        </p:nvPicPr>
        <p:blipFill>
          <a:blip r:embed="rId2"/>
          <a:srcRect/>
          <a:stretch>
            <a:fillRect/>
          </a:stretch>
        </p:blipFill>
        <p:spPr bwMode="auto">
          <a:xfrm>
            <a:off x="609600" y="1600200"/>
            <a:ext cx="7543800" cy="5181600"/>
          </a:xfrm>
          <a:prstGeom prst="rect">
            <a:avLst/>
          </a:prstGeom>
          <a:noFill/>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The Promise of the Early and the Latter Rain</a:t>
            </a:r>
            <a:endParaRPr lang="en-US" dirty="0"/>
          </a:p>
        </p:txBody>
      </p:sp>
      <p:sp>
        <p:nvSpPr>
          <p:cNvPr id="3" name="Content Placeholder 2"/>
          <p:cNvSpPr>
            <a:spLocks noGrp="1"/>
          </p:cNvSpPr>
          <p:nvPr>
            <p:ph idx="1"/>
          </p:nvPr>
        </p:nvSpPr>
        <p:spPr/>
        <p:txBody>
          <a:bodyPr>
            <a:normAutofit/>
          </a:bodyPr>
          <a:lstStyle/>
          <a:p>
            <a:r>
              <a:rPr lang="en-US" sz="3200" dirty="0" smtClean="0"/>
              <a:t>“Be patient therefore, brethren, unto  the coming of the Lord. Behold, the husbandman </a:t>
            </a:r>
            <a:r>
              <a:rPr lang="en-US" sz="3200" dirty="0" smtClean="0"/>
              <a:t>waits </a:t>
            </a:r>
            <a:r>
              <a:rPr lang="en-US" sz="3200" dirty="0" smtClean="0"/>
              <a:t>for the precious fruit of the earth, and had long patient for it, </a:t>
            </a:r>
            <a:r>
              <a:rPr lang="en-US" sz="3200" b="1" dirty="0" smtClean="0">
                <a:solidFill>
                  <a:srgbClr val="FF0000"/>
                </a:solidFill>
              </a:rPr>
              <a:t>until he receive the early and the latter rain.</a:t>
            </a:r>
            <a:r>
              <a:rPr lang="en-US" sz="3200" dirty="0" smtClean="0"/>
              <a:t> Be ye also patient; establish your hearts, for the coming of the Lord </a:t>
            </a:r>
            <a:r>
              <a:rPr lang="en-US" sz="3200" dirty="0" err="1" smtClean="0"/>
              <a:t>draweth</a:t>
            </a:r>
            <a:r>
              <a:rPr lang="en-US" sz="3200" dirty="0" smtClean="0"/>
              <a:t> nigh.” </a:t>
            </a:r>
            <a:r>
              <a:rPr lang="en-US" sz="3200" i="1" dirty="0" smtClean="0">
                <a:solidFill>
                  <a:srgbClr val="FF0000"/>
                </a:solidFill>
              </a:rPr>
              <a:t>James 5:7,8</a:t>
            </a:r>
            <a:endParaRPr lang="en-US" sz="3200" i="1" dirty="0">
              <a:solidFill>
                <a:srgbClr val="FF0000"/>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THE LATTER RAIN</a:t>
            </a:r>
            <a:br>
              <a:rPr lang="en-US" dirty="0" smtClean="0"/>
            </a:br>
            <a:r>
              <a:rPr lang="en-US" dirty="0" smtClean="0"/>
              <a:t>WHAT DOES IT REPRESENT?</a:t>
            </a:r>
            <a:endParaRPr lang="en-US" dirty="0"/>
          </a:p>
        </p:txBody>
      </p:sp>
      <p:sp>
        <p:nvSpPr>
          <p:cNvPr id="3" name="Content Placeholder 2"/>
          <p:cNvSpPr>
            <a:spLocks noGrp="1"/>
          </p:cNvSpPr>
          <p:nvPr>
            <p:ph idx="1"/>
          </p:nvPr>
        </p:nvSpPr>
        <p:spPr>
          <a:xfrm>
            <a:off x="1066800" y="2209800"/>
            <a:ext cx="7162800" cy="4038600"/>
          </a:xfrm>
        </p:spPr>
        <p:txBody>
          <a:bodyPr>
            <a:normAutofit/>
          </a:bodyPr>
          <a:lstStyle/>
          <a:p>
            <a:r>
              <a:rPr lang="en-US" sz="3200" dirty="0" smtClean="0"/>
              <a:t>“the OUTPOURING OF THE SPIRIT is liken to the falling of the latter rain; and it is for this added power that Christians are to send their petitions to the Lord of the harvest in the time of the latter rain. </a:t>
            </a:r>
          </a:p>
          <a:p>
            <a:r>
              <a:rPr lang="en-US" sz="3200" i="1" dirty="0" smtClean="0">
                <a:solidFill>
                  <a:srgbClr val="FF0000"/>
                </a:solidFill>
              </a:rPr>
              <a:t>Acts of the Apostles p.55 par.1</a:t>
            </a:r>
            <a:endParaRPr lang="en-US" sz="3200" i="1" dirty="0">
              <a:solidFill>
                <a:srgbClr val="FF0000"/>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LATTER RAIN</a:t>
            </a:r>
            <a:br>
              <a:rPr lang="en-US" dirty="0" smtClean="0"/>
            </a:br>
            <a:r>
              <a:rPr lang="en-US" dirty="0" smtClean="0"/>
              <a:t>WHO WILL RECEIVE IT?</a:t>
            </a:r>
            <a:endParaRPr lang="en-US" dirty="0"/>
          </a:p>
        </p:txBody>
      </p:sp>
      <p:sp>
        <p:nvSpPr>
          <p:cNvPr id="3" name="Content Placeholder 2"/>
          <p:cNvSpPr>
            <a:spLocks noGrp="1"/>
          </p:cNvSpPr>
          <p:nvPr>
            <p:ph idx="1"/>
          </p:nvPr>
        </p:nvSpPr>
        <p:spPr>
          <a:xfrm>
            <a:off x="457200" y="1609416"/>
            <a:ext cx="7696200" cy="4846320"/>
          </a:xfrm>
        </p:spPr>
        <p:txBody>
          <a:bodyPr>
            <a:normAutofit/>
          </a:bodyPr>
          <a:lstStyle/>
          <a:p>
            <a:r>
              <a:rPr lang="en-US" dirty="0" smtClean="0"/>
              <a:t>“It is God who began the work, and He will finish His work, making man complete in Jesus Christ. But there must be no neglect of the grace represented by the FORMER RAIN. </a:t>
            </a:r>
            <a:r>
              <a:rPr lang="en-US" b="1" dirty="0" smtClean="0">
                <a:solidFill>
                  <a:srgbClr val="FF0000"/>
                </a:solidFill>
              </a:rPr>
              <a:t>Only those who are living up to the LIGHT they have will receive the GREATER LIGHT</a:t>
            </a:r>
            <a:r>
              <a:rPr lang="en-US" dirty="0" smtClean="0"/>
              <a:t>. Unless we are daily advancing in the exemplification of the daily Christian virtues, we shall not recognize the manifestations of the Holy Spirit in the Latter Rain. It may be falling in the hearts all around us, but we shall not discern or receive it.”– </a:t>
            </a:r>
            <a:r>
              <a:rPr lang="en-US" i="1" dirty="0" smtClean="0">
                <a:solidFill>
                  <a:srgbClr val="FF0000"/>
                </a:solidFill>
              </a:rPr>
              <a:t>Testimonies to Ministers p. 507.1</a:t>
            </a:r>
            <a:endParaRPr lang="en-US" i="1" dirty="0">
              <a:solidFill>
                <a:srgbClr val="FF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baseline="30000" dirty="0" smtClean="0"/>
              <a:t>17 </a:t>
            </a:r>
            <a:r>
              <a:rPr lang="en-US" dirty="0" smtClean="0"/>
              <a:t>You say, ‘I am rich; I have acquired wealth and do not need a thing.’ But you do not realize that you are wretched, pitiful, poor, blind and naked. </a:t>
            </a:r>
            <a:r>
              <a:rPr lang="en-US" b="1" baseline="30000" dirty="0" smtClean="0"/>
              <a:t>18 </a:t>
            </a:r>
            <a:r>
              <a:rPr lang="en-US" dirty="0" smtClean="0"/>
              <a:t>I counsel you to buy from me gold refined in the fire, so you can become rich; and white clothes to wear, so you can cover your shameful nakedness; and salve to put on your eyes, so you can see.</a:t>
            </a:r>
          </a:p>
          <a:p>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THE WORK NEEDED TO RECEIVE THE LATTER RAIN</a:t>
            </a:r>
            <a:endParaRPr lang="en-US" dirty="0"/>
          </a:p>
        </p:txBody>
      </p:sp>
      <p:sp>
        <p:nvSpPr>
          <p:cNvPr id="3" name="Content Placeholder 2"/>
          <p:cNvSpPr>
            <a:spLocks noGrp="1"/>
          </p:cNvSpPr>
          <p:nvPr>
            <p:ph idx="1"/>
          </p:nvPr>
        </p:nvSpPr>
        <p:spPr/>
        <p:txBody>
          <a:bodyPr>
            <a:normAutofit/>
          </a:bodyPr>
          <a:lstStyle/>
          <a:p>
            <a:r>
              <a:rPr lang="en-US" sz="2800" dirty="0" smtClean="0"/>
              <a:t>“it was by </a:t>
            </a:r>
            <a:r>
              <a:rPr lang="en-US" sz="2800" b="1" dirty="0" smtClean="0">
                <a:solidFill>
                  <a:srgbClr val="FF0000"/>
                </a:solidFill>
              </a:rPr>
              <a:t>the confession and forsaking of sin, by earnest prayer and by consecration of themselves to God</a:t>
            </a:r>
            <a:r>
              <a:rPr lang="en-US" sz="2800" dirty="0" smtClean="0"/>
              <a:t>, that the early disciples prepared for the outpouring of the Holy Spirit on the day of Pentecost. </a:t>
            </a:r>
            <a:r>
              <a:rPr lang="en-US" sz="2800" b="1" dirty="0" smtClean="0">
                <a:solidFill>
                  <a:srgbClr val="FF0000"/>
                </a:solidFill>
              </a:rPr>
              <a:t>The same work, only in greater degree, must be done now</a:t>
            </a:r>
            <a:r>
              <a:rPr lang="en-US" sz="2800" dirty="0" smtClean="0"/>
              <a:t>, then the human agent had only to ask for the blessing, and wait for the Lord to perfect the work concerning him.” </a:t>
            </a:r>
            <a:r>
              <a:rPr lang="en-US" sz="2800" i="1" dirty="0" smtClean="0">
                <a:solidFill>
                  <a:srgbClr val="FF0000"/>
                </a:solidFill>
              </a:rPr>
              <a:t>Testimonies to Minister p. 507 par. 1</a:t>
            </a:r>
            <a:endParaRPr lang="en-US" sz="2800" i="1" dirty="0">
              <a:solidFill>
                <a:srgbClr val="FF0000"/>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ctr"/>
            <a:r>
              <a:rPr lang="en-US" sz="5400" b="1" dirty="0" smtClean="0">
                <a:solidFill>
                  <a:srgbClr val="FF0000"/>
                </a:solidFill>
              </a:rPr>
              <a:t>WHO WILL BE FOUND STRIVING TO OVERCOME SIN TODAY?</a:t>
            </a:r>
            <a:endParaRPr lang="en-US" sz="5400" b="1" dirty="0">
              <a:solidFill>
                <a:srgbClr val="FF0000"/>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000" dirty="0" smtClean="0"/>
              <a:t>THE FORMER RAIN IS ALREADY FALLING!</a:t>
            </a:r>
            <a:endParaRPr lang="en-US" sz="4000" dirty="0"/>
          </a:p>
        </p:txBody>
      </p:sp>
      <p:sp>
        <p:nvSpPr>
          <p:cNvPr id="3" name="Content Placeholder 2"/>
          <p:cNvSpPr>
            <a:spLocks noGrp="1"/>
          </p:cNvSpPr>
          <p:nvPr>
            <p:ph idx="1"/>
          </p:nvPr>
        </p:nvSpPr>
        <p:spPr>
          <a:xfrm>
            <a:off x="685800" y="1752600"/>
            <a:ext cx="7391400" cy="4800600"/>
          </a:xfrm>
        </p:spPr>
        <p:txBody>
          <a:bodyPr>
            <a:normAutofit/>
          </a:bodyPr>
          <a:lstStyle/>
          <a:p>
            <a:r>
              <a:rPr lang="en-US" sz="4800" dirty="0" smtClean="0"/>
              <a:t>“Quench not the Spirit. Despise not Prophesying. Prove all things; Hold fast that which is good.” </a:t>
            </a:r>
            <a:r>
              <a:rPr lang="en-US" sz="4800" i="1" dirty="0" smtClean="0">
                <a:solidFill>
                  <a:srgbClr val="FF0000"/>
                </a:solidFill>
              </a:rPr>
              <a:t>1 Thess.  5:19-21</a:t>
            </a:r>
            <a:endParaRPr lang="en-US" sz="4800" i="1" dirty="0">
              <a:solidFill>
                <a:srgbClr val="FF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Introduction</a:t>
            </a:r>
            <a:endParaRPr lang="en-US" dirty="0"/>
          </a:p>
        </p:txBody>
      </p:sp>
      <p:sp>
        <p:nvSpPr>
          <p:cNvPr id="3" name="Content Placeholder 2"/>
          <p:cNvSpPr>
            <a:spLocks noGrp="1"/>
          </p:cNvSpPr>
          <p:nvPr>
            <p:ph idx="1"/>
          </p:nvPr>
        </p:nvSpPr>
        <p:spPr>
          <a:xfrm>
            <a:off x="457200" y="1706880"/>
            <a:ext cx="7620000" cy="4846320"/>
          </a:xfrm>
        </p:spPr>
        <p:txBody>
          <a:bodyPr>
            <a:noAutofit/>
          </a:bodyPr>
          <a:lstStyle/>
          <a:p>
            <a:r>
              <a:rPr lang="en-US" sz="3200" dirty="0" smtClean="0"/>
              <a:t>1846 – there were only 50 SABBATH </a:t>
            </a:r>
            <a:r>
              <a:rPr lang="en-US" sz="3200" dirty="0" smtClean="0"/>
              <a:t>KEEPERS</a:t>
            </a:r>
            <a:endParaRPr lang="en-US" sz="3200" dirty="0" smtClean="0"/>
          </a:p>
          <a:p>
            <a:r>
              <a:rPr lang="en-US" sz="3200" dirty="0" smtClean="0"/>
              <a:t>1863 – when the Church was started, there were only 3,500 members and all of them lived in the United States</a:t>
            </a:r>
            <a:r>
              <a:rPr lang="en-US" sz="3200" dirty="0" smtClean="0"/>
              <a:t>.</a:t>
            </a:r>
            <a:endParaRPr lang="en-US" sz="3200" dirty="0" smtClean="0"/>
          </a:p>
          <a:p>
            <a:r>
              <a:rPr lang="en-US" sz="3200" dirty="0" smtClean="0"/>
              <a:t>As of 12/31/07,  Seventh-day Adventist are established in 201 of the 230 Countries</a:t>
            </a:r>
            <a:endParaRPr lang="en-US" sz="32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As of today</a:t>
            </a:r>
            <a:endParaRPr lang="en-US" dirty="0"/>
          </a:p>
        </p:txBody>
      </p:sp>
      <p:sp>
        <p:nvSpPr>
          <p:cNvPr id="3" name="Content Placeholder 2"/>
          <p:cNvSpPr>
            <a:spLocks noGrp="1"/>
          </p:cNvSpPr>
          <p:nvPr>
            <p:ph idx="1"/>
          </p:nvPr>
        </p:nvSpPr>
        <p:spPr/>
        <p:txBody>
          <a:bodyPr>
            <a:normAutofit/>
          </a:bodyPr>
          <a:lstStyle/>
          <a:p>
            <a:r>
              <a:rPr lang="en-US" dirty="0" smtClean="0">
                <a:solidFill>
                  <a:srgbClr val="FF0000"/>
                </a:solidFill>
              </a:rPr>
              <a:t>237 </a:t>
            </a:r>
            <a:r>
              <a:rPr lang="en-US" dirty="0" smtClean="0"/>
              <a:t>countries of the world recognized by UN</a:t>
            </a:r>
          </a:p>
          <a:p>
            <a:r>
              <a:rPr lang="en-US" sz="3600" b="1" dirty="0" smtClean="0">
                <a:solidFill>
                  <a:srgbClr val="0070C0"/>
                </a:solidFill>
              </a:rPr>
              <a:t>215 countries </a:t>
            </a:r>
            <a:r>
              <a:rPr lang="en-US" dirty="0" smtClean="0"/>
              <a:t>and areas of the world in which Seventh-day Adventist work is established</a:t>
            </a:r>
          </a:p>
          <a:p>
            <a:r>
              <a:rPr lang="en-US" b="1" dirty="0" smtClean="0"/>
              <a:t>92, 186</a:t>
            </a:r>
            <a:r>
              <a:rPr lang="en-US" b="1" dirty="0" smtClean="0"/>
              <a:t> </a:t>
            </a:r>
            <a:r>
              <a:rPr lang="en-US" dirty="0" smtClean="0"/>
              <a:t>churches</a:t>
            </a:r>
          </a:p>
          <a:p>
            <a:r>
              <a:rPr lang="en-US" b="1" dirty="0" smtClean="0"/>
              <a:t>72,749</a:t>
            </a:r>
            <a:r>
              <a:rPr lang="en-US" b="1" dirty="0" smtClean="0"/>
              <a:t> </a:t>
            </a:r>
            <a:r>
              <a:rPr lang="en-US" dirty="0" smtClean="0"/>
              <a:t>companies</a:t>
            </a:r>
          </a:p>
          <a:p>
            <a:r>
              <a:rPr lang="en-US" b="1" dirty="0" smtClean="0"/>
              <a:t>More than 25 million</a:t>
            </a:r>
            <a:r>
              <a:rPr lang="en-US" b="1" dirty="0" smtClean="0"/>
              <a:t> </a:t>
            </a:r>
            <a:r>
              <a:rPr lang="en-US" b="1" dirty="0" smtClean="0"/>
              <a:t>members</a:t>
            </a:r>
          </a:p>
          <a:p>
            <a:r>
              <a:rPr lang="en-US" b="1" dirty="0" smtClean="0"/>
              <a:t>19,717 pastors</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a:r>
              <a:rPr lang="en-US" sz="4400" dirty="0" smtClean="0"/>
              <a:t>But then the People of God have overcome with pleasures, worldliness, pride and other abominable things…. up to this time!!!</a:t>
            </a:r>
            <a:endParaRPr lang="en-US" sz="4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990600"/>
            <a:ext cx="7543800" cy="5257800"/>
          </a:xfrm>
        </p:spPr>
        <p:txBody>
          <a:bodyPr>
            <a:normAutofit/>
          </a:bodyPr>
          <a:lstStyle/>
          <a:p>
            <a:r>
              <a:rPr lang="en-US" sz="8000" dirty="0" smtClean="0"/>
              <a:t>What must be done to finish the Work?</a:t>
            </a:r>
            <a:endParaRPr lang="en-US" sz="8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“A REVIVAL OF TRUE GODLINESS AMONG US IS THE GREATEST AND MOST URGENT OF ALL OUR NEEDS. TO SEEK THIS SHOULD BE OUR FIRST WORK.” 1 SM p. 121</a:t>
            </a:r>
          </a:p>
          <a:p>
            <a:endParaRPr lang="en-US" dirty="0" smtClean="0"/>
          </a:p>
          <a:p>
            <a:r>
              <a:rPr lang="en-US" dirty="0" smtClean="0"/>
              <a:t>WHY?</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Revival &amp; Reformation</a:t>
            </a:r>
            <a:endParaRPr lang="en-US" dirty="0"/>
          </a:p>
        </p:txBody>
      </p:sp>
      <p:sp>
        <p:nvSpPr>
          <p:cNvPr id="3" name="Content Placeholder 2"/>
          <p:cNvSpPr>
            <a:spLocks noGrp="1"/>
          </p:cNvSpPr>
          <p:nvPr>
            <p:ph idx="1"/>
          </p:nvPr>
        </p:nvSpPr>
        <p:spPr/>
        <p:txBody>
          <a:bodyPr/>
          <a:lstStyle/>
          <a:p>
            <a:r>
              <a:rPr lang="en-US" dirty="0" smtClean="0"/>
              <a:t>“God calls for a Spiritual Revival and a Spiritual Reformation. Unless this takes place, those who are lukewarm will continue to grow more abhorrent to the Lord, until He will refuse to acknowledge them as His Children. A Revival and Reformation must take place, under the ministration of the Holy Spirit.” </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291</TotalTime>
  <Words>1631</Words>
  <Application>Microsoft Office PowerPoint</Application>
  <PresentationFormat>On-screen Show (4:3)</PresentationFormat>
  <Paragraphs>74</Paragraphs>
  <Slides>32</Slides>
  <Notes>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Opulent</vt:lpstr>
      <vt:lpstr>Revival &amp; Reformation  </vt:lpstr>
      <vt:lpstr>Changing our conditions</vt:lpstr>
      <vt:lpstr>Slide 3</vt:lpstr>
      <vt:lpstr>Introduction</vt:lpstr>
      <vt:lpstr>As of today</vt:lpstr>
      <vt:lpstr>Slide 6</vt:lpstr>
      <vt:lpstr>Slide 7</vt:lpstr>
      <vt:lpstr>Slide 8</vt:lpstr>
      <vt:lpstr>Revival &amp; Reformation</vt:lpstr>
      <vt:lpstr>What is REVIVAL?</vt:lpstr>
      <vt:lpstr>What is reformation</vt:lpstr>
      <vt:lpstr>Slide 12</vt:lpstr>
      <vt:lpstr>A View of the condition of our church found in Rev. 3:14-18</vt:lpstr>
      <vt:lpstr>Ellen White’s view of the Church</vt:lpstr>
      <vt:lpstr>Slide 15</vt:lpstr>
      <vt:lpstr>Slide 16</vt:lpstr>
      <vt:lpstr>Satanic Death Stupor Continues</vt:lpstr>
      <vt:lpstr>Slide 18</vt:lpstr>
      <vt:lpstr>Satan’s very last Deception</vt:lpstr>
      <vt:lpstr>Revelation 14:6-10</vt:lpstr>
      <vt:lpstr>Slide 21</vt:lpstr>
      <vt:lpstr>WHO WILL BE ABLE  TO STAND? WHO will proclaim the Messages?</vt:lpstr>
      <vt:lpstr>Slide 23</vt:lpstr>
      <vt:lpstr>Slide 24</vt:lpstr>
      <vt:lpstr>WHAT ARE THE REQUIREMENTS?</vt:lpstr>
      <vt:lpstr>THE LATTER RAIN IS COMING!!!</vt:lpstr>
      <vt:lpstr>The Promise of the Early and the Latter Rain</vt:lpstr>
      <vt:lpstr>THE LATTER RAIN WHAT DOES IT REPRESENT?</vt:lpstr>
      <vt:lpstr>LATTER RAIN WHO WILL RECEIVE IT?</vt:lpstr>
      <vt:lpstr>THE WORK NEEDED TO RECEIVE THE LATTER RAIN</vt:lpstr>
      <vt:lpstr>Slide 31</vt:lpstr>
      <vt:lpstr>THE FORMER RAIN IS ALREADY FALLING!</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Revival &amp; Reformation</dc:title>
  <dc:creator>Harry</dc:creator>
  <cp:lastModifiedBy>Harry</cp:lastModifiedBy>
  <cp:revision>26</cp:revision>
  <dcterms:created xsi:type="dcterms:W3CDTF">2018-03-16T02:18:18Z</dcterms:created>
  <dcterms:modified xsi:type="dcterms:W3CDTF">2021-11-05T13:56:29Z</dcterms:modified>
</cp:coreProperties>
</file>