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7"/>
  </p:notesMasterIdLst>
  <p:sldIdLst>
    <p:sldId id="256" r:id="rId2"/>
    <p:sldId id="305" r:id="rId3"/>
    <p:sldId id="306"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3" r:id="rId27"/>
    <p:sldId id="284" r:id="rId28"/>
    <p:sldId id="285" r:id="rId29"/>
    <p:sldId id="286" r:id="rId30"/>
    <p:sldId id="287" r:id="rId31"/>
    <p:sldId id="288" r:id="rId32"/>
    <p:sldId id="289" r:id="rId33"/>
    <p:sldId id="290" r:id="rId34"/>
    <p:sldId id="291" r:id="rId35"/>
    <p:sldId id="292" r:id="rId36"/>
    <p:sldId id="294" r:id="rId37"/>
    <p:sldId id="295" r:id="rId38"/>
    <p:sldId id="296" r:id="rId39"/>
    <p:sldId id="297" r:id="rId40"/>
    <p:sldId id="298" r:id="rId41"/>
    <p:sldId id="299" r:id="rId42"/>
    <p:sldId id="300" r:id="rId43"/>
    <p:sldId id="301" r:id="rId44"/>
    <p:sldId id="302" r:id="rId45"/>
    <p:sldId id="303"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174"/>
    <p:restoredTop sz="94691"/>
  </p:normalViewPr>
  <p:slideViewPr>
    <p:cSldViewPr snapToGrid="0">
      <p:cViewPr varScale="1">
        <p:scale>
          <a:sx n="113" d="100"/>
          <a:sy n="113" d="100"/>
        </p:scale>
        <p:origin x="176" y="38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238880-2C4C-234D-8E83-8EDE6AD4281B}" type="datetimeFigureOut">
              <a:rPr lang="en-US" smtClean="0"/>
              <a:t>9/11/25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2CA7CC-F303-854A-B459-899DE2E324BE}" type="slidenum">
              <a:rPr lang="en-US" smtClean="0"/>
              <a:t>‹#›</a:t>
            </a:fld>
            <a:endParaRPr lang="en-US"/>
          </a:p>
        </p:txBody>
      </p:sp>
    </p:spTree>
    <p:extLst>
      <p:ext uri="{BB962C8B-B14F-4D97-AF65-F5344CB8AC3E}">
        <p14:creationId xmlns:p14="http://schemas.microsoft.com/office/powerpoint/2010/main" val="2971071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2CA7CC-F303-854A-B459-899DE2E324BE}" type="slidenum">
              <a:rPr lang="en-US" smtClean="0"/>
              <a:t>15</a:t>
            </a:fld>
            <a:endParaRPr lang="en-US"/>
          </a:p>
        </p:txBody>
      </p:sp>
    </p:spTree>
    <p:extLst>
      <p:ext uri="{BB962C8B-B14F-4D97-AF65-F5344CB8AC3E}">
        <p14:creationId xmlns:p14="http://schemas.microsoft.com/office/powerpoint/2010/main" val="3317096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4103D-1143-95E8-1955-E984BB45B6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08533A-992D-1268-7CB0-51DB6D295E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F0E86F2-5189-A081-0089-AA57F75F13E4}"/>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5" name="Footer Placeholder 4">
            <a:extLst>
              <a:ext uri="{FF2B5EF4-FFF2-40B4-BE49-F238E27FC236}">
                <a16:creationId xmlns:a16="http://schemas.microsoft.com/office/drawing/2014/main" id="{4DFF63D2-A79D-8D99-03F8-219354A7B2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F367E6-2CAC-9B67-AE31-8498437FD8C8}"/>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1539014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E0495-B6F4-CCB4-195A-9358551504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89FD66-813E-B705-867A-AFDE818C4A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A6AE9A-3E5A-84FF-5660-EFC5D4600FC2}"/>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5" name="Footer Placeholder 4">
            <a:extLst>
              <a:ext uri="{FF2B5EF4-FFF2-40B4-BE49-F238E27FC236}">
                <a16:creationId xmlns:a16="http://schemas.microsoft.com/office/drawing/2014/main" id="{B77B23DE-D2DC-43D6-846A-6A7BE2583C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6D633-B9BD-6D07-716A-A7F18A288C71}"/>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1876035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BB1CD5-798E-FB58-6739-A0FF3CDA95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4FDD48F-AD6B-415F-303E-5395910AE9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44C34-F836-7362-40FC-A12B6D99441D}"/>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5" name="Footer Placeholder 4">
            <a:extLst>
              <a:ext uri="{FF2B5EF4-FFF2-40B4-BE49-F238E27FC236}">
                <a16:creationId xmlns:a16="http://schemas.microsoft.com/office/drawing/2014/main" id="{F386D71B-ED24-890F-A24B-4A37057F84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33A88C-0A13-89AA-4D49-BC7BACEC799A}"/>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187029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32C55-ED92-7AE5-E657-7DF8D06C9D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33B17D-F90D-84AD-D1C1-F02232C5C5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0C2E92-AADF-1A7C-5297-8E24EBB6107D}"/>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5" name="Footer Placeholder 4">
            <a:extLst>
              <a:ext uri="{FF2B5EF4-FFF2-40B4-BE49-F238E27FC236}">
                <a16:creationId xmlns:a16="http://schemas.microsoft.com/office/drawing/2014/main" id="{634A0EBB-BC48-09AC-35C7-327C73986A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A2351A-4DDB-538D-3FBF-DFEA8B23A455}"/>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55948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C05AC-9B62-3716-4CD9-6363790474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FF03DFA-6D53-6FCA-607F-5A938FF54D2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A970E4-11E9-245E-BCC8-492B41EDA759}"/>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5" name="Footer Placeholder 4">
            <a:extLst>
              <a:ext uri="{FF2B5EF4-FFF2-40B4-BE49-F238E27FC236}">
                <a16:creationId xmlns:a16="http://schemas.microsoft.com/office/drawing/2014/main" id="{3EC83075-D854-9ED7-7AAA-2BE6B3139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E424DB-DC70-EEDE-8BFD-260998DC07E7}"/>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3791971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88610-425B-764F-2353-4B77FDD94F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306C0F-326F-E81A-9EA7-4C4D7D2553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E3067E-9E0E-2DCF-A2A8-3A6B5572B2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DF95F0-F432-1B78-BF60-0A457DB460FA}"/>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6" name="Footer Placeholder 5">
            <a:extLst>
              <a:ext uri="{FF2B5EF4-FFF2-40B4-BE49-F238E27FC236}">
                <a16:creationId xmlns:a16="http://schemas.microsoft.com/office/drawing/2014/main" id="{2D4248A1-AA00-D53E-9CD4-BB1F3DFEC1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47F413-577A-263A-3899-047D7C3AF681}"/>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4200975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09151-AD5F-DC38-8CBC-6C64BD746A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11BC8C-D032-4DF8-2048-EF0EBB92EB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3FA100-BBBF-DF53-CD6A-7E5A9AAE8CA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EB1187-0B71-32CB-0787-DFA3A22D33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76BCAC-F2D5-CDDF-FE1F-EACFF1E0AA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82BA13-39EA-DF28-EA57-12DF356D072B}"/>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8" name="Footer Placeholder 7">
            <a:extLst>
              <a:ext uri="{FF2B5EF4-FFF2-40B4-BE49-F238E27FC236}">
                <a16:creationId xmlns:a16="http://schemas.microsoft.com/office/drawing/2014/main" id="{1C17E390-F025-6DB7-E295-2B8CE574B33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FB71DD-9606-1D79-D2C5-C4FEBCC91A1C}"/>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4110352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6BC43-8EA3-4465-C7EF-973050AFA01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B84494D-A466-22A3-32F6-B61CABFA5860}"/>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4" name="Footer Placeholder 3">
            <a:extLst>
              <a:ext uri="{FF2B5EF4-FFF2-40B4-BE49-F238E27FC236}">
                <a16:creationId xmlns:a16="http://schemas.microsoft.com/office/drawing/2014/main" id="{E7058AA9-81BC-F391-9296-C324FFC1A2B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1A83E3-9F14-4296-8CB2-66E2AC2E7556}"/>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123607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39B314-C274-4516-9912-FE6F2EEB24F5}"/>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3" name="Footer Placeholder 2">
            <a:extLst>
              <a:ext uri="{FF2B5EF4-FFF2-40B4-BE49-F238E27FC236}">
                <a16:creationId xmlns:a16="http://schemas.microsoft.com/office/drawing/2014/main" id="{4091E847-615D-C28C-0525-4B7A0E93C2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FA8858-C0B2-DB3D-2DDA-2A976DA72660}"/>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1541767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ADA4E-FADC-6C25-CFCD-67A9947C99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F3AE475-E1E9-5588-380D-43A690EDF9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0C42EB-2101-B682-782F-8775F1E06A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A655D4-ABA0-1E05-65E9-DA7CD2D4115F}"/>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6" name="Footer Placeholder 5">
            <a:extLst>
              <a:ext uri="{FF2B5EF4-FFF2-40B4-BE49-F238E27FC236}">
                <a16:creationId xmlns:a16="http://schemas.microsoft.com/office/drawing/2014/main" id="{1E07F060-05C4-44FD-3B23-BCF470DFE4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F511BB-FF33-8FAC-7BB1-25007B6AFB23}"/>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1786533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1A9B0-D1EE-3284-7412-3D25B72234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AF9406-0EFF-CE5C-6D6F-4A23E82811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FDAAB83-409E-AB56-33A4-44F02FD44D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FC7315-0EA5-B478-CD69-709C58C146DD}"/>
              </a:ext>
            </a:extLst>
          </p:cNvPr>
          <p:cNvSpPr>
            <a:spLocks noGrp="1"/>
          </p:cNvSpPr>
          <p:nvPr>
            <p:ph type="dt" sz="half" idx="10"/>
          </p:nvPr>
        </p:nvSpPr>
        <p:spPr/>
        <p:txBody>
          <a:bodyPr/>
          <a:lstStyle/>
          <a:p>
            <a:fld id="{D058B5A2-5985-DA49-994C-9614CCA54472}" type="datetimeFigureOut">
              <a:rPr lang="en-US" smtClean="0"/>
              <a:t>9/11/25</a:t>
            </a:fld>
            <a:endParaRPr lang="en-US"/>
          </a:p>
        </p:txBody>
      </p:sp>
      <p:sp>
        <p:nvSpPr>
          <p:cNvPr id="6" name="Footer Placeholder 5">
            <a:extLst>
              <a:ext uri="{FF2B5EF4-FFF2-40B4-BE49-F238E27FC236}">
                <a16:creationId xmlns:a16="http://schemas.microsoft.com/office/drawing/2014/main" id="{4817AF61-1E75-9A21-3E57-62E77E9AC1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493DDE-9ADA-788A-6D1B-99890AB1C3BA}"/>
              </a:ext>
            </a:extLst>
          </p:cNvPr>
          <p:cNvSpPr>
            <a:spLocks noGrp="1"/>
          </p:cNvSpPr>
          <p:nvPr>
            <p:ph type="sldNum" sz="quarter" idx="12"/>
          </p:nvPr>
        </p:nvSpPr>
        <p:spPr/>
        <p:txBody>
          <a:bodyPr/>
          <a:lstStyle/>
          <a:p>
            <a:fld id="{F8A905BA-83B4-A748-AE1F-226C1B626708}" type="slidenum">
              <a:rPr lang="en-US" smtClean="0"/>
              <a:t>‹#›</a:t>
            </a:fld>
            <a:endParaRPr lang="en-US"/>
          </a:p>
        </p:txBody>
      </p:sp>
    </p:spTree>
    <p:extLst>
      <p:ext uri="{BB962C8B-B14F-4D97-AF65-F5344CB8AC3E}">
        <p14:creationId xmlns:p14="http://schemas.microsoft.com/office/powerpoint/2010/main" val="3120554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183150-364B-B06B-6DF0-FC827AC73E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E94051-7942-AD73-4D1C-B461160170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C0E7B3-94FE-4CA3-DAB1-402951EFB3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058B5A2-5985-DA49-994C-9614CCA54472}" type="datetimeFigureOut">
              <a:rPr lang="en-US" smtClean="0"/>
              <a:t>9/11/25</a:t>
            </a:fld>
            <a:endParaRPr lang="en-US"/>
          </a:p>
        </p:txBody>
      </p:sp>
      <p:sp>
        <p:nvSpPr>
          <p:cNvPr id="5" name="Footer Placeholder 4">
            <a:extLst>
              <a:ext uri="{FF2B5EF4-FFF2-40B4-BE49-F238E27FC236}">
                <a16:creationId xmlns:a16="http://schemas.microsoft.com/office/drawing/2014/main" id="{311B1306-B9F6-BE9D-520A-027B40F441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92B684D-7E3F-544B-5A1F-600C2ECA69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A905BA-83B4-A748-AE1F-226C1B626708}" type="slidenum">
              <a:rPr lang="en-US" smtClean="0"/>
              <a:t>‹#›</a:t>
            </a:fld>
            <a:endParaRPr lang="en-US"/>
          </a:p>
        </p:txBody>
      </p:sp>
    </p:spTree>
    <p:extLst>
      <p:ext uri="{BB962C8B-B14F-4D97-AF65-F5344CB8AC3E}">
        <p14:creationId xmlns:p14="http://schemas.microsoft.com/office/powerpoint/2010/main" val="2702329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8DD21-87EB-7395-F264-C9FB37C268A2}"/>
              </a:ext>
            </a:extLst>
          </p:cNvPr>
          <p:cNvSpPr>
            <a:spLocks noGrp="1"/>
          </p:cNvSpPr>
          <p:nvPr>
            <p:ph type="ctrTitle"/>
          </p:nvPr>
        </p:nvSpPr>
        <p:spPr/>
        <p:txBody>
          <a:bodyPr>
            <a:normAutofit/>
          </a:bodyPr>
          <a:lstStyle/>
          <a:p>
            <a:r>
              <a:rPr lang="en-US"/>
              <a:t>CHRIST’S MINISTRY AND HEAVENLY SANCTUARY</a:t>
            </a:r>
            <a:endParaRPr lang="en-US" dirty="0"/>
          </a:p>
        </p:txBody>
      </p:sp>
      <p:sp>
        <p:nvSpPr>
          <p:cNvPr id="3" name="Subtitle 2">
            <a:extLst>
              <a:ext uri="{FF2B5EF4-FFF2-40B4-BE49-F238E27FC236}">
                <a16:creationId xmlns:a16="http://schemas.microsoft.com/office/drawing/2014/main" id="{7F5196D6-D834-E576-312C-3AF231AFEEF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44960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7FEEE-7FB0-872F-6E8B-77BB924C8A14}"/>
              </a:ext>
            </a:extLst>
          </p:cNvPr>
          <p:cNvSpPr>
            <a:spLocks noGrp="1"/>
          </p:cNvSpPr>
          <p:nvPr>
            <p:ph type="title"/>
          </p:nvPr>
        </p:nvSpPr>
        <p:spPr/>
        <p:txBody>
          <a:bodyPr/>
          <a:lstStyle/>
          <a:p>
            <a:r>
              <a:rPr lang="en-US" dirty="0"/>
              <a:t>Definition of the “Atonement”</a:t>
            </a:r>
          </a:p>
        </p:txBody>
      </p:sp>
      <p:sp>
        <p:nvSpPr>
          <p:cNvPr id="3" name="Content Placeholder 2">
            <a:extLst>
              <a:ext uri="{FF2B5EF4-FFF2-40B4-BE49-F238E27FC236}">
                <a16:creationId xmlns:a16="http://schemas.microsoft.com/office/drawing/2014/main" id="{A547C558-663A-3568-2ACD-6F139A0C0A2E}"/>
              </a:ext>
            </a:extLst>
          </p:cNvPr>
          <p:cNvSpPr>
            <a:spLocks noGrp="1"/>
          </p:cNvSpPr>
          <p:nvPr>
            <p:ph idx="1"/>
          </p:nvPr>
        </p:nvSpPr>
        <p:spPr/>
        <p:txBody>
          <a:bodyPr/>
          <a:lstStyle/>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600" u="sng" dirty="0">
                <a:effectLst/>
                <a:latin typeface="Times New Roman" panose="02020603050405020304" pitchFamily="18" charset="0"/>
                <a:ea typeface="Malgun Gothic" panose="020B0503020000020004" pitchFamily="34" charset="-127"/>
              </a:rPr>
              <a:t>Biblical Concept of the Atonement</a:t>
            </a:r>
            <a:endParaRPr lang="en-PH" sz="3600" dirty="0">
              <a:effectLst/>
              <a:latin typeface="Times New Roman" panose="02020603050405020304" pitchFamily="18" charset="0"/>
              <a:ea typeface="Malgun Gothic" panose="020B0503020000020004" pitchFamily="34" charset="-127"/>
            </a:endParaRPr>
          </a:p>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600" dirty="0">
                <a:effectLst/>
                <a:latin typeface="Times New Roman" panose="02020603050405020304" pitchFamily="18" charset="0"/>
                <a:ea typeface="Malgun Gothic" panose="020B0503020000020004" pitchFamily="34" charset="-127"/>
              </a:rPr>
              <a:t>In the New Testament (KJV), the term “atonement” occurs only once (Rom. 5:11):</a:t>
            </a:r>
            <a:endParaRPr lang="en-PH" sz="3600" dirty="0">
              <a:effectLst/>
              <a:latin typeface="Times New Roman" panose="02020603050405020304" pitchFamily="18" charset="0"/>
              <a:ea typeface="Malgun Gothic" panose="020B0503020000020004" pitchFamily="34" charset="-127"/>
            </a:endParaRPr>
          </a:p>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600" dirty="0">
                <a:latin typeface="Times New Roman" panose="02020603050405020304" pitchFamily="18" charset="0"/>
                <a:ea typeface="Malgun Gothic" panose="020B0503020000020004" pitchFamily="34" charset="-127"/>
              </a:rPr>
              <a:t>* </a:t>
            </a:r>
            <a:r>
              <a:rPr lang="en-US" sz="3600" dirty="0">
                <a:effectLst/>
                <a:latin typeface="Times New Roman" panose="02020603050405020304" pitchFamily="18" charset="0"/>
                <a:ea typeface="Malgun Gothic" panose="020B0503020000020004" pitchFamily="34" charset="-127"/>
              </a:rPr>
              <a:t>“</a:t>
            </a:r>
            <a:r>
              <a:rPr lang="en-US" sz="3600" i="1" dirty="0">
                <a:effectLst/>
                <a:latin typeface="Times New Roman" panose="02020603050405020304" pitchFamily="18" charset="0"/>
                <a:ea typeface="Malgun Gothic" panose="020B0503020000020004" pitchFamily="34" charset="-127"/>
              </a:rPr>
              <a:t>And not only so, but we also joy in God through our Lord Jesus Christ, by whom we have now received the </a:t>
            </a:r>
            <a:r>
              <a:rPr lang="en-US" sz="3600" b="1" i="1" dirty="0">
                <a:effectLst/>
                <a:latin typeface="Times New Roman" panose="02020603050405020304" pitchFamily="18" charset="0"/>
                <a:ea typeface="Malgun Gothic" panose="020B0503020000020004" pitchFamily="34" charset="-127"/>
              </a:rPr>
              <a:t>atonement</a:t>
            </a:r>
            <a:r>
              <a:rPr lang="en-US" sz="3600" dirty="0">
                <a:effectLst/>
                <a:latin typeface="Times New Roman" panose="02020603050405020304" pitchFamily="18" charset="0"/>
                <a:ea typeface="Malgun Gothic" panose="020B0503020000020004" pitchFamily="34" charset="-127"/>
              </a:rPr>
              <a:t>.”</a:t>
            </a:r>
            <a:endParaRPr lang="en-PH" sz="3600" dirty="0">
              <a:effectLst/>
              <a:latin typeface="Times New Roman" panose="02020603050405020304" pitchFamily="18" charset="0"/>
              <a:ea typeface="Malgun Gothic" panose="020B0503020000020004" pitchFamily="34" charset="-127"/>
            </a:endParaRPr>
          </a:p>
          <a:p>
            <a:pPr marL="0" indent="0">
              <a:buNone/>
            </a:pPr>
            <a:endParaRPr lang="en-US" dirty="0"/>
          </a:p>
        </p:txBody>
      </p:sp>
    </p:spTree>
    <p:extLst>
      <p:ext uri="{BB962C8B-B14F-4D97-AF65-F5344CB8AC3E}">
        <p14:creationId xmlns:p14="http://schemas.microsoft.com/office/powerpoint/2010/main" val="2539112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724914-BBEE-9FF6-E0A6-7075FF85BE14}"/>
              </a:ext>
            </a:extLst>
          </p:cNvPr>
          <p:cNvSpPr>
            <a:spLocks noGrp="1"/>
          </p:cNvSpPr>
          <p:nvPr>
            <p:ph idx="1"/>
          </p:nvPr>
        </p:nvSpPr>
        <p:spPr>
          <a:xfrm>
            <a:off x="838200" y="762000"/>
            <a:ext cx="10515600" cy="54149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The word “atonement” in this verse is the translation of Greek word </a:t>
            </a:r>
            <a:r>
              <a:rPr lang="en-US" sz="3600" i="1" dirty="0" err="1">
                <a:effectLst/>
                <a:latin typeface="Times New Roman" panose="02020603050405020304" pitchFamily="18" charset="0"/>
                <a:ea typeface="Malgun Gothic" panose="020B0503020000020004" pitchFamily="34" charset="-127"/>
              </a:rPr>
              <a:t>katallagē</a:t>
            </a:r>
            <a:r>
              <a:rPr lang="en-US" sz="3600" dirty="0">
                <a:effectLst/>
                <a:latin typeface="Times New Roman" panose="02020603050405020304" pitchFamily="18" charset="0"/>
                <a:ea typeface="Malgun Gothic" panose="020B0503020000020004" pitchFamily="34" charset="-127"/>
              </a:rPr>
              <a:t>, of which the basic meaning is “reconciliation” or “reconciling.” It is so translated in Rom. 11:5 and 2 Cor. 5:18, 19. </a:t>
            </a:r>
            <a:endParaRPr lang="en-PH" sz="3600" dirty="0">
              <a:effectLst/>
              <a:latin typeface="Times New Roman" panose="02020603050405020304" pitchFamily="18" charset="0"/>
              <a:ea typeface="Malgun Gothic" panose="020B0503020000020004" pitchFamily="34" charset="-127"/>
            </a:endParaRPr>
          </a:p>
        </p:txBody>
      </p:sp>
    </p:spTree>
    <p:extLst>
      <p:ext uri="{BB962C8B-B14F-4D97-AF65-F5344CB8AC3E}">
        <p14:creationId xmlns:p14="http://schemas.microsoft.com/office/powerpoint/2010/main" val="2418327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204F9E-7D1A-D5FF-6A73-70A522027440}"/>
              </a:ext>
            </a:extLst>
          </p:cNvPr>
          <p:cNvSpPr>
            <a:spLocks noGrp="1"/>
          </p:cNvSpPr>
          <p:nvPr>
            <p:ph idx="1"/>
          </p:nvPr>
        </p:nvSpPr>
        <p:spPr>
          <a:xfrm>
            <a:off x="838200" y="787400"/>
            <a:ext cx="10515600" cy="53895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The related Greek verb is </a:t>
            </a:r>
            <a:r>
              <a:rPr lang="en-US" sz="3600" i="1" dirty="0" err="1">
                <a:effectLst/>
                <a:latin typeface="Times New Roman" panose="02020603050405020304" pitchFamily="18" charset="0"/>
                <a:ea typeface="Malgun Gothic" panose="020B0503020000020004" pitchFamily="34" charset="-127"/>
              </a:rPr>
              <a:t>katallassō</a:t>
            </a:r>
            <a:r>
              <a:rPr lang="en-US" sz="3600" dirty="0">
                <a:effectLst/>
                <a:latin typeface="Times New Roman" panose="02020603050405020304" pitchFamily="18" charset="0"/>
                <a:ea typeface="Malgun Gothic" panose="020B0503020000020004" pitchFamily="34" charset="-127"/>
              </a:rPr>
              <a:t>, which occurs six times in the New Testament (Rom. 5:10; 1 Cor. 7:11; 2 Cor. 5:18-20). In each case, this verb is translated “to reconcile.” It seems, therefore, it is reasonable to translate </a:t>
            </a:r>
            <a:r>
              <a:rPr lang="en-US" sz="3600" i="1" dirty="0" err="1">
                <a:effectLst/>
                <a:latin typeface="Times New Roman" panose="02020603050405020304" pitchFamily="18" charset="0"/>
                <a:ea typeface="Malgun Gothic" panose="020B0503020000020004" pitchFamily="34" charset="-127"/>
              </a:rPr>
              <a:t>katallagē</a:t>
            </a:r>
            <a:r>
              <a:rPr lang="en-US" sz="3600" dirty="0">
                <a:effectLst/>
                <a:latin typeface="Times New Roman" panose="02020603050405020304" pitchFamily="18" charset="0"/>
                <a:ea typeface="Malgun Gothic" panose="020B0503020000020004" pitchFamily="34" charset="-127"/>
              </a:rPr>
              <a:t> in Rom. 5:11 as “reconciliation” rather than “atonement.” So, what Paul means in this text is that “we have now received the reconciliation” or “we have been reconciled.” Anyway, here we learn that “reconciliation” might be one of the aspects of the “atonement.”</a:t>
            </a:r>
            <a:endParaRPr lang="en-PH" sz="3600" dirty="0">
              <a:effectLst/>
              <a:latin typeface="Times New Roman" panose="02020603050405020304" pitchFamily="18" charset="0"/>
              <a:ea typeface="Malgun Gothic" panose="020B0503020000020004" pitchFamily="34" charset="-127"/>
            </a:endParaRPr>
          </a:p>
        </p:txBody>
      </p:sp>
    </p:spTree>
    <p:extLst>
      <p:ext uri="{BB962C8B-B14F-4D97-AF65-F5344CB8AC3E}">
        <p14:creationId xmlns:p14="http://schemas.microsoft.com/office/powerpoint/2010/main" val="2909742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DCC0CB-9CAD-C4DB-4BF3-444FEF00CB68}"/>
              </a:ext>
            </a:extLst>
          </p:cNvPr>
          <p:cNvSpPr>
            <a:spLocks noGrp="1"/>
          </p:cNvSpPr>
          <p:nvPr>
            <p:ph idx="1"/>
          </p:nvPr>
        </p:nvSpPr>
        <p:spPr>
          <a:xfrm>
            <a:off x="838200" y="685800"/>
            <a:ext cx="10515600" cy="54911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The term “atonement” much more frequently occurs in the Old Testament. The noun translated “atonement” in the OT is </a:t>
            </a:r>
            <a:r>
              <a:rPr lang="en-US" sz="3600" i="1" dirty="0" err="1">
                <a:effectLst/>
                <a:latin typeface="Times New Roman" panose="02020603050405020304" pitchFamily="18" charset="0"/>
                <a:ea typeface="Malgun Gothic" panose="020B0503020000020004" pitchFamily="34" charset="-127"/>
              </a:rPr>
              <a:t>kippurîm</a:t>
            </a:r>
            <a:r>
              <a:rPr lang="en-US" sz="3600" dirty="0">
                <a:effectLst/>
                <a:latin typeface="Times New Roman" panose="02020603050405020304" pitchFamily="18" charset="0"/>
                <a:ea typeface="Malgun Gothic" panose="020B0503020000020004" pitchFamily="34" charset="-127"/>
              </a:rPr>
              <a:t>, which is derived from the verb </a:t>
            </a:r>
            <a:r>
              <a:rPr lang="en-US" sz="3600" i="1" dirty="0" err="1">
                <a:effectLst/>
                <a:latin typeface="Times New Roman" panose="02020603050405020304" pitchFamily="18" charset="0"/>
                <a:ea typeface="Malgun Gothic" panose="020B0503020000020004" pitchFamily="34" charset="-127"/>
              </a:rPr>
              <a:t>kaphar</a:t>
            </a:r>
            <a:r>
              <a:rPr lang="en-US" sz="3600" dirty="0">
                <a:effectLst/>
                <a:latin typeface="Times New Roman" panose="02020603050405020304" pitchFamily="18" charset="0"/>
                <a:ea typeface="Malgun Gothic" panose="020B0503020000020004" pitchFamily="34" charset="-127"/>
              </a:rPr>
              <a:t>, “to make atonement.” The original meaning of </a:t>
            </a:r>
            <a:r>
              <a:rPr lang="en-US" sz="3600" i="1" dirty="0" err="1">
                <a:effectLst/>
                <a:latin typeface="Times New Roman" panose="02020603050405020304" pitchFamily="18" charset="0"/>
                <a:ea typeface="Malgun Gothic" panose="020B0503020000020004" pitchFamily="34" charset="-127"/>
              </a:rPr>
              <a:t>kaphar</a:t>
            </a:r>
            <a:r>
              <a:rPr lang="en-US" sz="3600" i="1" dirty="0">
                <a:effectLst/>
                <a:latin typeface="Times New Roman" panose="02020603050405020304" pitchFamily="18" charset="0"/>
                <a:ea typeface="Malgun Gothic" panose="020B0503020000020004" pitchFamily="34" charset="-127"/>
              </a:rPr>
              <a:t> </a:t>
            </a:r>
            <a:r>
              <a:rPr lang="en-US" sz="3600" dirty="0">
                <a:effectLst/>
                <a:latin typeface="Times New Roman" panose="02020603050405020304" pitchFamily="18" charset="0"/>
                <a:ea typeface="Malgun Gothic" panose="020B0503020000020004" pitchFamily="34" charset="-127"/>
              </a:rPr>
              <a:t>is “to cover”; so, “to make atonement” in the Old Testament basically means to cover sin.</a:t>
            </a:r>
            <a:endParaRPr lang="en-US" sz="3600" dirty="0"/>
          </a:p>
        </p:txBody>
      </p:sp>
    </p:spTree>
    <p:extLst>
      <p:ext uri="{BB962C8B-B14F-4D97-AF65-F5344CB8AC3E}">
        <p14:creationId xmlns:p14="http://schemas.microsoft.com/office/powerpoint/2010/main" val="1487489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A29DD2-DC60-EBB2-8F28-11706A9375E9}"/>
              </a:ext>
            </a:extLst>
          </p:cNvPr>
          <p:cNvSpPr>
            <a:spLocks noGrp="1"/>
          </p:cNvSpPr>
          <p:nvPr>
            <p:ph idx="1"/>
          </p:nvPr>
        </p:nvSpPr>
        <p:spPr>
          <a:xfrm>
            <a:off x="838200" y="889000"/>
            <a:ext cx="10515600" cy="5287963"/>
          </a:xfrm>
        </p:spPr>
        <p:txBody>
          <a:bodyPr>
            <a:normAutofit/>
          </a:bodyPr>
          <a:lstStyle/>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u="sng" dirty="0">
                <a:effectLst/>
                <a:latin typeface="Times New Roman" panose="02020603050405020304" pitchFamily="18" charset="0"/>
                <a:ea typeface="Malgun Gothic" panose="020B0503020000020004" pitchFamily="34" charset="-127"/>
              </a:rPr>
              <a:t>Theological Concept of the Atonement</a:t>
            </a:r>
            <a:endParaRPr lang="en-PH" sz="3200" dirty="0">
              <a:effectLst/>
              <a:latin typeface="Times New Roman" panose="02020603050405020304" pitchFamily="18" charset="0"/>
              <a:ea typeface="Malgun Gothic" panose="020B0503020000020004" pitchFamily="34" charset="-127"/>
            </a:endParaRPr>
          </a:p>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In theology “atonement” is generally defined as “the work of Christ in dealing with the problem posed by the sin of man, and in bringing sinners into right relation with God” (</a:t>
            </a:r>
            <a:r>
              <a:rPr lang="en-US" sz="3200" i="1" dirty="0">
                <a:effectLst/>
                <a:latin typeface="Times New Roman" panose="02020603050405020304" pitchFamily="18" charset="0"/>
                <a:ea typeface="Malgun Gothic" panose="020B0503020000020004" pitchFamily="34" charset="-127"/>
              </a:rPr>
              <a:t>New Bible Dictionary</a:t>
            </a:r>
            <a:r>
              <a:rPr lang="en-US" sz="3200" dirty="0">
                <a:effectLst/>
                <a:latin typeface="Times New Roman" panose="02020603050405020304" pitchFamily="18" charset="0"/>
                <a:ea typeface="Malgun Gothic" panose="020B0503020000020004" pitchFamily="34" charset="-127"/>
              </a:rPr>
              <a:t> [I. V. P., Downers Grove, IL], </a:t>
            </a:r>
            <a:r>
              <a:rPr lang="en-US" sz="3200" dirty="0" err="1">
                <a:effectLst/>
                <a:latin typeface="Times New Roman" panose="02020603050405020304" pitchFamily="18" charset="0"/>
                <a:ea typeface="Malgun Gothic" panose="020B0503020000020004" pitchFamily="34" charset="-127"/>
              </a:rPr>
              <a:t>s.v.</a:t>
            </a:r>
            <a:r>
              <a:rPr lang="en-US" sz="3200" dirty="0">
                <a:effectLst/>
                <a:latin typeface="Times New Roman" panose="02020603050405020304" pitchFamily="18" charset="0"/>
                <a:ea typeface="Malgun Gothic" panose="020B0503020000020004" pitchFamily="34" charset="-127"/>
              </a:rPr>
              <a:t> “Atonement”). </a:t>
            </a:r>
            <a:r>
              <a:rPr lang="en-US" sz="3200" i="1" dirty="0">
                <a:effectLst/>
                <a:latin typeface="Times New Roman" panose="02020603050405020304" pitchFamily="18" charset="0"/>
                <a:ea typeface="Malgun Gothic" panose="020B0503020000020004" pitchFamily="34" charset="-127"/>
              </a:rPr>
              <a:t>Seventh-day Adventist Encyclopedia</a:t>
            </a:r>
            <a:r>
              <a:rPr lang="en-US" sz="3200" dirty="0">
                <a:effectLst/>
                <a:latin typeface="Times New Roman" panose="02020603050405020304" pitchFamily="18" charset="0"/>
                <a:ea typeface="Malgun Gothic" panose="020B0503020000020004" pitchFamily="34" charset="-127"/>
              </a:rPr>
              <a:t> defines it almost the same: “Theologically atonement is the process by which a sinner is reconciled to God or brought into a state of at-one-</a:t>
            </a:r>
            <a:r>
              <a:rPr lang="en-US" sz="3200" dirty="0" err="1">
                <a:effectLst/>
                <a:latin typeface="Times New Roman" panose="02020603050405020304" pitchFamily="18" charset="0"/>
                <a:ea typeface="Malgun Gothic" panose="020B0503020000020004" pitchFamily="34" charset="-127"/>
              </a:rPr>
              <a:t>ment</a:t>
            </a:r>
            <a:r>
              <a:rPr lang="en-US" sz="3200" dirty="0">
                <a:effectLst/>
                <a:latin typeface="Times New Roman" panose="02020603050405020304" pitchFamily="18" charset="0"/>
                <a:ea typeface="Malgun Gothic" panose="020B0503020000020004" pitchFamily="34" charset="-127"/>
              </a:rPr>
              <a:t> with Him” (</a:t>
            </a:r>
            <a:r>
              <a:rPr lang="en-US" sz="3200" dirty="0" err="1">
                <a:effectLst/>
                <a:latin typeface="Times New Roman" panose="02020603050405020304" pitchFamily="18" charset="0"/>
                <a:ea typeface="Malgun Gothic" panose="020B0503020000020004" pitchFamily="34" charset="-127"/>
              </a:rPr>
              <a:t>s.v.</a:t>
            </a:r>
            <a:r>
              <a:rPr lang="en-US" sz="3200" dirty="0">
                <a:effectLst/>
                <a:latin typeface="Times New Roman" panose="02020603050405020304" pitchFamily="18" charset="0"/>
                <a:ea typeface="Malgun Gothic" panose="020B0503020000020004" pitchFamily="34" charset="-127"/>
              </a:rPr>
              <a:t> “Atonement”).</a:t>
            </a:r>
            <a:endParaRPr lang="en-US" sz="3200" dirty="0"/>
          </a:p>
        </p:txBody>
      </p:sp>
    </p:spTree>
    <p:extLst>
      <p:ext uri="{BB962C8B-B14F-4D97-AF65-F5344CB8AC3E}">
        <p14:creationId xmlns:p14="http://schemas.microsoft.com/office/powerpoint/2010/main" val="33176103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1D0086-9302-AFA0-CC03-14AF8420D27D}"/>
              </a:ext>
            </a:extLst>
          </p:cNvPr>
          <p:cNvSpPr>
            <a:spLocks noGrp="1"/>
          </p:cNvSpPr>
          <p:nvPr>
            <p:ph idx="1"/>
          </p:nvPr>
        </p:nvSpPr>
        <p:spPr>
          <a:xfrm>
            <a:off x="838200" y="762000"/>
            <a:ext cx="10515600" cy="5414963"/>
          </a:xfrm>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a:t>
            </a:r>
            <a:r>
              <a:rPr lang="en-US" sz="3200" b="1" dirty="0">
                <a:effectLst/>
                <a:latin typeface="Times New Roman" panose="02020603050405020304" pitchFamily="18" charset="0"/>
                <a:ea typeface="Malgun Gothic" panose="020B0503020000020004" pitchFamily="34" charset="-127"/>
              </a:rPr>
              <a:t>atonement” as “the process of God’s work to solve the universal sin problem.”</a:t>
            </a:r>
            <a:endParaRPr lang="en-US" sz="3200" dirty="0"/>
          </a:p>
        </p:txBody>
      </p:sp>
    </p:spTree>
    <p:extLst>
      <p:ext uri="{BB962C8B-B14F-4D97-AF65-F5344CB8AC3E}">
        <p14:creationId xmlns:p14="http://schemas.microsoft.com/office/powerpoint/2010/main" val="2321491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EBB88-EF5E-7C88-0C2A-DC53AFBB9628}"/>
              </a:ext>
            </a:extLst>
          </p:cNvPr>
          <p:cNvSpPr>
            <a:spLocks noGrp="1"/>
          </p:cNvSpPr>
          <p:nvPr>
            <p:ph type="title"/>
          </p:nvPr>
        </p:nvSpPr>
        <p:spPr/>
        <p:txBody>
          <a:bodyPr/>
          <a:lstStyle/>
          <a:p>
            <a:r>
              <a:rPr lang="en-US" dirty="0"/>
              <a:t>The Atonement and the Cross</a:t>
            </a:r>
          </a:p>
        </p:txBody>
      </p:sp>
      <p:sp>
        <p:nvSpPr>
          <p:cNvPr id="3" name="Content Placeholder 2">
            <a:extLst>
              <a:ext uri="{FF2B5EF4-FFF2-40B4-BE49-F238E27FC236}">
                <a16:creationId xmlns:a16="http://schemas.microsoft.com/office/drawing/2014/main" id="{8A88664F-36A0-D46E-6596-7025FBA54EC3}"/>
              </a:ext>
            </a:extLst>
          </p:cNvPr>
          <p:cNvSpPr>
            <a:spLocks noGrp="1"/>
          </p:cNvSpPr>
          <p:nvPr>
            <p:ph idx="1"/>
          </p:nvPr>
        </p:nvSpPr>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There is no question about the significance of the cross in the atoning work of God. Christ’s death in a sense is a perfect and complete atonement. Adventists fully support this concept:</a:t>
            </a:r>
            <a:endParaRPr lang="en-US" sz="3600" dirty="0"/>
          </a:p>
        </p:txBody>
      </p:sp>
    </p:spTree>
    <p:extLst>
      <p:ext uri="{BB962C8B-B14F-4D97-AF65-F5344CB8AC3E}">
        <p14:creationId xmlns:p14="http://schemas.microsoft.com/office/powerpoint/2010/main" val="2948486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FC0ECC-29E2-6F10-6431-BBF3506722A0}"/>
              </a:ext>
            </a:extLst>
          </p:cNvPr>
          <p:cNvSpPr>
            <a:spLocks noGrp="1"/>
          </p:cNvSpPr>
          <p:nvPr>
            <p:ph idx="1"/>
          </p:nvPr>
        </p:nvSpPr>
        <p:spPr>
          <a:xfrm>
            <a:off x="838200" y="736600"/>
            <a:ext cx="10515600" cy="54403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 “Christ’s vicarious sacrifice upon the cross is the central, decisive, effective act in this process (of atonement), and without it all else would be insufficient to atone for sin. </a:t>
            </a:r>
            <a:r>
              <a:rPr lang="en-US" sz="3600" b="1" dirty="0">
                <a:effectLst/>
                <a:latin typeface="Times New Roman" panose="02020603050405020304" pitchFamily="18" charset="0"/>
                <a:ea typeface="Malgun Gothic" panose="020B0503020000020004" pitchFamily="34" charset="-127"/>
              </a:rPr>
              <a:t>The atonement there provided was perfect and complete</a:t>
            </a:r>
            <a:r>
              <a:rPr lang="en-US" sz="3600" dirty="0">
                <a:effectLst/>
                <a:latin typeface="Times New Roman" panose="02020603050405020304" pitchFamily="18" charset="0"/>
                <a:ea typeface="Malgun Gothic" panose="020B0503020000020004" pitchFamily="34" charset="-127"/>
              </a:rPr>
              <a:t>. It was ‘once for all’ in the sense that it would never have to be repeated.” </a:t>
            </a:r>
            <a:r>
              <a:rPr lang="en-US" sz="3600" i="1" dirty="0">
                <a:effectLst/>
                <a:latin typeface="Times New Roman" panose="02020603050405020304" pitchFamily="18" charset="0"/>
                <a:ea typeface="Malgun Gothic" panose="020B0503020000020004" pitchFamily="34" charset="-127"/>
              </a:rPr>
              <a:t>Seventh-day Adventist Encyclopedia</a:t>
            </a:r>
            <a:r>
              <a:rPr lang="en-US" sz="3600" dirty="0">
                <a:effectLst/>
                <a:latin typeface="Times New Roman" panose="02020603050405020304" pitchFamily="18" charset="0"/>
                <a:ea typeface="Malgun Gothic" panose="020B0503020000020004" pitchFamily="34" charset="-127"/>
              </a:rPr>
              <a:t>, </a:t>
            </a:r>
            <a:r>
              <a:rPr lang="en-US" sz="3600" dirty="0" err="1">
                <a:effectLst/>
                <a:latin typeface="Times New Roman" panose="02020603050405020304" pitchFamily="18" charset="0"/>
                <a:ea typeface="Malgun Gothic" panose="020B0503020000020004" pitchFamily="34" charset="-127"/>
              </a:rPr>
              <a:t>s.v.</a:t>
            </a:r>
            <a:r>
              <a:rPr lang="en-US" sz="3600" dirty="0">
                <a:effectLst/>
                <a:latin typeface="Times New Roman" panose="02020603050405020304" pitchFamily="18" charset="0"/>
                <a:ea typeface="Malgun Gothic" panose="020B0503020000020004" pitchFamily="34" charset="-127"/>
              </a:rPr>
              <a:t> “Atonement.”</a:t>
            </a:r>
            <a:endParaRPr lang="en-US" sz="3600" dirty="0"/>
          </a:p>
        </p:txBody>
      </p:sp>
    </p:spTree>
    <p:extLst>
      <p:ext uri="{BB962C8B-B14F-4D97-AF65-F5344CB8AC3E}">
        <p14:creationId xmlns:p14="http://schemas.microsoft.com/office/powerpoint/2010/main" val="3646663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502D0F-D2E0-4EF2-9AC5-BEE5F50DEE23}"/>
              </a:ext>
            </a:extLst>
          </p:cNvPr>
          <p:cNvSpPr>
            <a:spLocks noGrp="1"/>
          </p:cNvSpPr>
          <p:nvPr>
            <p:ph idx="1"/>
          </p:nvPr>
        </p:nvSpPr>
        <p:spPr>
          <a:xfrm>
            <a:off x="838200" y="787400"/>
            <a:ext cx="10515600" cy="53895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 “He [Christ] planted the cross between heaven and earth, and when the Father beheld the sacrifice of His Son, He bowed before it in recognition of its perfection. ‘It is enough,’ He said. ‘</a:t>
            </a:r>
            <a:r>
              <a:rPr lang="en-US" sz="3600" b="1" dirty="0">
                <a:effectLst/>
                <a:latin typeface="Times New Roman" panose="02020603050405020304" pitchFamily="18" charset="0"/>
                <a:ea typeface="Malgun Gothic" panose="020B0503020000020004" pitchFamily="34" charset="-127"/>
              </a:rPr>
              <a:t>The Atonement is complete</a:t>
            </a:r>
            <a:r>
              <a:rPr lang="en-US" sz="3600" dirty="0">
                <a:effectLst/>
                <a:latin typeface="Times New Roman" panose="02020603050405020304" pitchFamily="18" charset="0"/>
                <a:ea typeface="Malgun Gothic" panose="020B0503020000020004" pitchFamily="34" charset="-127"/>
              </a:rPr>
              <a:t>.’” Ellen G. White, </a:t>
            </a:r>
            <a:r>
              <a:rPr lang="en-US" sz="3600" i="1" dirty="0">
                <a:effectLst/>
                <a:latin typeface="Times New Roman" panose="02020603050405020304" pitchFamily="18" charset="0"/>
                <a:ea typeface="Malgun Gothic" panose="020B0503020000020004" pitchFamily="34" charset="-127"/>
              </a:rPr>
              <a:t>The Review and Herald</a:t>
            </a:r>
            <a:r>
              <a:rPr lang="en-US" sz="3600" dirty="0">
                <a:effectLst/>
                <a:latin typeface="Times New Roman" panose="02020603050405020304" pitchFamily="18" charset="0"/>
                <a:ea typeface="Malgun Gothic" panose="020B0503020000020004" pitchFamily="34" charset="-127"/>
              </a:rPr>
              <a:t>, Sept. 24, 1901.</a:t>
            </a:r>
            <a:endParaRPr lang="en-US" sz="3600" dirty="0"/>
          </a:p>
        </p:txBody>
      </p:sp>
    </p:spTree>
    <p:extLst>
      <p:ext uri="{BB962C8B-B14F-4D97-AF65-F5344CB8AC3E}">
        <p14:creationId xmlns:p14="http://schemas.microsoft.com/office/powerpoint/2010/main" val="958805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C3B2CA-23C2-06B3-C449-B644C13ED3CC}"/>
              </a:ext>
            </a:extLst>
          </p:cNvPr>
          <p:cNvSpPr>
            <a:spLocks noGrp="1"/>
          </p:cNvSpPr>
          <p:nvPr>
            <p:ph idx="1"/>
          </p:nvPr>
        </p:nvSpPr>
        <p:spPr>
          <a:xfrm>
            <a:off x="838200" y="508000"/>
            <a:ext cx="10515600" cy="5668963"/>
          </a:xfrm>
        </p:spPr>
        <p:txBody>
          <a:bodyPr>
            <a:normAutofit/>
          </a:bodyPr>
          <a:lstStyle/>
          <a:p>
            <a:pPr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600" dirty="0">
                <a:effectLst/>
                <a:latin typeface="Times New Roman" panose="02020603050405020304" pitchFamily="18" charset="0"/>
                <a:ea typeface="Malgun Gothic" panose="020B0503020000020004" pitchFamily="34" charset="-127"/>
              </a:rPr>
              <a:t>* “Our great High Priest completed the sacrificial offering of Himself when He suffered without the gate. Then </a:t>
            </a:r>
            <a:r>
              <a:rPr lang="en-US" sz="3600" b="1" dirty="0">
                <a:effectLst/>
                <a:latin typeface="Times New Roman" panose="02020603050405020304" pitchFamily="18" charset="0"/>
                <a:ea typeface="Malgun Gothic" panose="020B0503020000020004" pitchFamily="34" charset="-127"/>
              </a:rPr>
              <a:t>a perfect atonement was made for the sins of the people</a:t>
            </a:r>
            <a:r>
              <a:rPr lang="en-US" sz="3600" dirty="0">
                <a:effectLst/>
                <a:latin typeface="Times New Roman" panose="02020603050405020304" pitchFamily="18" charset="0"/>
                <a:ea typeface="Malgun Gothic" panose="020B0503020000020004" pitchFamily="34" charset="-127"/>
              </a:rPr>
              <a:t>. Jesus is our Advocate, our High Priest, our Intercessor.” Ellen G. White, Manuscript 128, 1897.</a:t>
            </a:r>
            <a:endParaRPr lang="en-PH" sz="3600" dirty="0">
              <a:effectLst/>
              <a:latin typeface="Times New Roman" panose="02020603050405020304" pitchFamily="18" charset="0"/>
              <a:ea typeface="Malgun Gothic" panose="020B0503020000020004" pitchFamily="34" charset="-127"/>
            </a:endParaRPr>
          </a:p>
          <a:p>
            <a:pPr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600" b="1" dirty="0">
                <a:latin typeface="Times New Roman" panose="02020603050405020304" pitchFamily="18" charset="0"/>
                <a:ea typeface="Malgun Gothic" panose="020B0503020000020004" pitchFamily="34" charset="-127"/>
              </a:rPr>
              <a:t>* </a:t>
            </a:r>
            <a:r>
              <a:rPr lang="en-US" sz="3600" dirty="0">
                <a:effectLst/>
                <a:latin typeface="Times New Roman" panose="02020603050405020304" pitchFamily="18" charset="0"/>
                <a:ea typeface="Malgun Gothic" panose="020B0503020000020004" pitchFamily="34" charset="-127"/>
              </a:rPr>
              <a:t>“</a:t>
            </a:r>
            <a:r>
              <a:rPr lang="en-US" sz="3600" b="1" dirty="0">
                <a:effectLst/>
                <a:latin typeface="Times New Roman" panose="02020603050405020304" pitchFamily="18" charset="0"/>
                <a:ea typeface="Malgun Gothic" panose="020B0503020000020004" pitchFamily="34" charset="-127"/>
              </a:rPr>
              <a:t>The atonement, or reconciliation, was completed on the cross</a:t>
            </a:r>
            <a:r>
              <a:rPr lang="en-US" sz="3600" dirty="0">
                <a:effectLst/>
                <a:latin typeface="Times New Roman" panose="02020603050405020304" pitchFamily="18" charset="0"/>
                <a:ea typeface="Malgun Gothic" panose="020B0503020000020004" pitchFamily="34" charset="-127"/>
              </a:rPr>
              <a:t> as foreshadowed by the sacrifices, and the penitent believer can trust in this finished work of our Lord.” </a:t>
            </a:r>
            <a:r>
              <a:rPr lang="en-US" sz="3600" i="1" dirty="0">
                <a:effectLst/>
                <a:latin typeface="Times New Roman" panose="02020603050405020304" pitchFamily="18" charset="0"/>
                <a:ea typeface="Malgun Gothic" panose="020B0503020000020004" pitchFamily="34" charset="-127"/>
              </a:rPr>
              <a:t>Seventh-day Adventists Believe . . .</a:t>
            </a:r>
            <a:r>
              <a:rPr lang="en-US" sz="3600" dirty="0">
                <a:effectLst/>
                <a:latin typeface="Times New Roman" panose="02020603050405020304" pitchFamily="18" charset="0"/>
                <a:ea typeface="Malgun Gothic" panose="020B0503020000020004" pitchFamily="34" charset="-127"/>
              </a:rPr>
              <a:t> , 315. </a:t>
            </a:r>
            <a:endParaRPr lang="en-US" sz="3600" dirty="0"/>
          </a:p>
        </p:txBody>
      </p:sp>
    </p:spTree>
    <p:extLst>
      <p:ext uri="{BB962C8B-B14F-4D97-AF65-F5344CB8AC3E}">
        <p14:creationId xmlns:p14="http://schemas.microsoft.com/office/powerpoint/2010/main" val="673105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B4448F-82CC-A2E3-F8B9-5B013A460430}"/>
              </a:ext>
            </a:extLst>
          </p:cNvPr>
          <p:cNvSpPr>
            <a:spLocks noGrp="1"/>
          </p:cNvSpPr>
          <p:nvPr>
            <p:ph idx="1"/>
          </p:nvPr>
        </p:nvSpPr>
        <p:spPr>
          <a:xfrm>
            <a:off x="838200" y="486137"/>
            <a:ext cx="10515600" cy="5690826"/>
          </a:xfrm>
        </p:spPr>
        <p:txBody>
          <a:bodyPr>
            <a:normAutofit lnSpcReduction="10000"/>
          </a:bodyPr>
          <a:lstStyle/>
          <a:p>
            <a:pPr marL="0" indent="0">
              <a:buNone/>
            </a:pPr>
            <a:r>
              <a:rPr lang="en-US" dirty="0"/>
              <a:t>Fundamental Beliefs # 24 “Christ Ministry in the Heavenly Sanctuary</a:t>
            </a:r>
          </a:p>
          <a:p>
            <a:pPr marL="0" indent="0">
              <a:buNone/>
            </a:pPr>
            <a:r>
              <a:rPr lang="en-US" dirty="0"/>
              <a:t>There is a sanctuary in heaven, the true tabernacle that the Lord set up and not humans. In it Christ ministers on our behalf, making available to believers the benefits of His atoning sacrifice offered once for all on the cross. At His ascension, He was inaugurated as our great High Priest and began His intercessory ministry, which was typified by the work of the high priest in the holy place of the earthly sanctuary. In 1844, at the end of the prophetic period of 2300 days, He entered the second and last phase of His atoning ministry, which was typified by the work of the high priest in the most holy place of the earthly sanctuary. It is a work of investigative judgment which is part of the ultimate disposition of all sin, typified by the cleansing of the ancient Hebrew sanctuary on the day of Atonement. </a:t>
            </a:r>
          </a:p>
        </p:txBody>
      </p:sp>
    </p:spTree>
    <p:extLst>
      <p:ext uri="{BB962C8B-B14F-4D97-AF65-F5344CB8AC3E}">
        <p14:creationId xmlns:p14="http://schemas.microsoft.com/office/powerpoint/2010/main" val="2514229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1798A5-E56C-2BBC-5FAB-01DFE90D4964}"/>
              </a:ext>
            </a:extLst>
          </p:cNvPr>
          <p:cNvSpPr>
            <a:spLocks noGrp="1"/>
          </p:cNvSpPr>
          <p:nvPr>
            <p:ph idx="1"/>
          </p:nvPr>
        </p:nvSpPr>
        <p:spPr>
          <a:xfrm>
            <a:off x="838200" y="635000"/>
            <a:ext cx="10515600" cy="55419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As we read in above statements, Adventists are fully convinced that the death of Christ is the full and complete atonement for the sins of human beings. But here we have a question: “Is this theological term ‘atonement’ to be employed only to designate the sacrificial death of Christ?” For most of Evangelical Christians, the answer for this question is “Yes.” However, Adventists have employed this term to indicate something else besides the sacrificial death of Christ.</a:t>
            </a:r>
            <a:endParaRPr lang="en-US" sz="3600" dirty="0"/>
          </a:p>
        </p:txBody>
      </p:sp>
    </p:spTree>
    <p:extLst>
      <p:ext uri="{BB962C8B-B14F-4D97-AF65-F5344CB8AC3E}">
        <p14:creationId xmlns:p14="http://schemas.microsoft.com/office/powerpoint/2010/main" val="47391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9D7D9-8D27-73CE-FD63-A36E1E18BDD9}"/>
              </a:ext>
            </a:extLst>
          </p:cNvPr>
          <p:cNvSpPr>
            <a:spLocks noGrp="1"/>
          </p:cNvSpPr>
          <p:nvPr>
            <p:ph type="title"/>
          </p:nvPr>
        </p:nvSpPr>
        <p:spPr/>
        <p:txBody>
          <a:bodyPr/>
          <a:lstStyle/>
          <a:p>
            <a:r>
              <a:rPr lang="en-US" dirty="0"/>
              <a:t>A Broader Concept of the Atonement</a:t>
            </a:r>
          </a:p>
        </p:txBody>
      </p:sp>
      <p:sp>
        <p:nvSpPr>
          <p:cNvPr id="3" name="Content Placeholder 2">
            <a:extLst>
              <a:ext uri="{FF2B5EF4-FFF2-40B4-BE49-F238E27FC236}">
                <a16:creationId xmlns:a16="http://schemas.microsoft.com/office/drawing/2014/main" id="{3D2CB572-6465-677A-756B-F055ACBF732A}"/>
              </a:ext>
            </a:extLst>
          </p:cNvPr>
          <p:cNvSpPr>
            <a:spLocks noGrp="1"/>
          </p:cNvSpPr>
          <p:nvPr>
            <p:ph idx="1"/>
          </p:nvPr>
        </p:nvSpPr>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Adventists use the term “atonement” to designate not only </a:t>
            </a:r>
            <a:r>
              <a:rPr lang="en-US" sz="3600" b="1" dirty="0">
                <a:effectLst/>
                <a:latin typeface="Times New Roman" panose="02020603050405020304" pitchFamily="18" charset="0"/>
                <a:ea typeface="Malgun Gothic" panose="020B0503020000020004" pitchFamily="34" charset="-127"/>
              </a:rPr>
              <a:t>the death of Christ but also His work of intercession after His ascension to heaven.</a:t>
            </a:r>
            <a:r>
              <a:rPr lang="en-US" sz="3600" dirty="0">
                <a:effectLst/>
                <a:latin typeface="Times New Roman" panose="02020603050405020304" pitchFamily="18" charset="0"/>
                <a:ea typeface="Malgun Gothic" panose="020B0503020000020004" pitchFamily="34" charset="-127"/>
              </a:rPr>
              <a:t> As a matter of fact, in Adventist understanding, the atonement includes both the death and the intercession of Christ.</a:t>
            </a:r>
            <a:endParaRPr lang="en-US" sz="3600" dirty="0"/>
          </a:p>
        </p:txBody>
      </p:sp>
    </p:spTree>
    <p:extLst>
      <p:ext uri="{BB962C8B-B14F-4D97-AF65-F5344CB8AC3E}">
        <p14:creationId xmlns:p14="http://schemas.microsoft.com/office/powerpoint/2010/main" val="1804795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FDC3B2-8B41-B187-440F-3A3C0DB3B064}"/>
              </a:ext>
            </a:extLst>
          </p:cNvPr>
          <p:cNvSpPr>
            <a:spLocks noGrp="1"/>
          </p:cNvSpPr>
          <p:nvPr>
            <p:ph idx="1"/>
          </p:nvPr>
        </p:nvSpPr>
        <p:spPr>
          <a:xfrm>
            <a:off x="838200" y="736600"/>
            <a:ext cx="10515600" cy="5440363"/>
          </a:xfrm>
        </p:spPr>
        <p:txBody>
          <a:bodyPr>
            <a:normAutofit/>
          </a:bodyPr>
          <a:lstStyle/>
          <a:p>
            <a:pPr marL="0" indent="0">
              <a:buNone/>
            </a:pPr>
            <a:r>
              <a:rPr lang="en-US" sz="3600" dirty="0">
                <a:latin typeface="Times New Roman" panose="02020603050405020304" pitchFamily="18" charset="0"/>
                <a:ea typeface="Malgun Gothic" panose="020B0503020000020004" pitchFamily="34" charset="-127"/>
              </a:rPr>
              <a:t>* </a:t>
            </a:r>
            <a:r>
              <a:rPr lang="en-US" sz="3600" dirty="0">
                <a:effectLst/>
                <a:latin typeface="Times New Roman" panose="02020603050405020304" pitchFamily="18" charset="0"/>
                <a:ea typeface="Malgun Gothic" panose="020B0503020000020004" pitchFamily="34" charset="-127"/>
              </a:rPr>
              <a:t>“Having made the atonement on the cross, Christ ascended to heaven as our great high priest, there to be our intercessor and to minister on our behalf the benefits of the atonement made available at the cross. </a:t>
            </a:r>
            <a:r>
              <a:rPr lang="en-US" sz="3600" b="1" dirty="0">
                <a:effectLst/>
                <a:latin typeface="Times New Roman" panose="02020603050405020304" pitchFamily="18" charset="0"/>
                <a:ea typeface="Malgun Gothic" panose="020B0503020000020004" pitchFamily="34" charset="-127"/>
              </a:rPr>
              <a:t>Since His ascension, Christ ever lives to make intercession for us, and this intercession is part of the work of reconciliation, or atonement, in its larger sense</a:t>
            </a:r>
            <a:r>
              <a:rPr lang="en-US" sz="3600" dirty="0">
                <a:effectLst/>
                <a:latin typeface="Times New Roman" panose="02020603050405020304" pitchFamily="18" charset="0"/>
                <a:ea typeface="Malgun Gothic" panose="020B0503020000020004" pitchFamily="34" charset="-127"/>
              </a:rPr>
              <a:t>.” </a:t>
            </a:r>
            <a:r>
              <a:rPr lang="en-US" sz="3600" i="1" dirty="0">
                <a:effectLst/>
                <a:latin typeface="Times New Roman" panose="02020603050405020304" pitchFamily="18" charset="0"/>
                <a:ea typeface="Malgun Gothic" panose="020B0503020000020004" pitchFamily="34" charset="-127"/>
              </a:rPr>
              <a:t>Seventh-day Adventist Encyclopedia</a:t>
            </a:r>
            <a:r>
              <a:rPr lang="en-US" sz="3600" dirty="0">
                <a:effectLst/>
                <a:latin typeface="Times New Roman" panose="02020603050405020304" pitchFamily="18" charset="0"/>
                <a:ea typeface="Malgun Gothic" panose="020B0503020000020004" pitchFamily="34" charset="-127"/>
              </a:rPr>
              <a:t>, </a:t>
            </a:r>
            <a:r>
              <a:rPr lang="en-US" sz="3600" dirty="0" err="1">
                <a:effectLst/>
                <a:latin typeface="Times New Roman" panose="02020603050405020304" pitchFamily="18" charset="0"/>
                <a:ea typeface="Malgun Gothic" panose="020B0503020000020004" pitchFamily="34" charset="-127"/>
              </a:rPr>
              <a:t>s.v.</a:t>
            </a:r>
            <a:r>
              <a:rPr lang="en-US" sz="3600" dirty="0">
                <a:effectLst/>
                <a:latin typeface="Times New Roman" panose="02020603050405020304" pitchFamily="18" charset="0"/>
                <a:ea typeface="Malgun Gothic" panose="020B0503020000020004" pitchFamily="34" charset="-127"/>
              </a:rPr>
              <a:t> “Atonement.”</a:t>
            </a:r>
            <a:endParaRPr lang="en-US" sz="3600" dirty="0"/>
          </a:p>
        </p:txBody>
      </p:sp>
    </p:spTree>
    <p:extLst>
      <p:ext uri="{BB962C8B-B14F-4D97-AF65-F5344CB8AC3E}">
        <p14:creationId xmlns:p14="http://schemas.microsoft.com/office/powerpoint/2010/main" val="2470390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95487B-7160-669E-1AE0-3436ACD2C863}"/>
              </a:ext>
            </a:extLst>
          </p:cNvPr>
          <p:cNvSpPr>
            <a:spLocks noGrp="1"/>
          </p:cNvSpPr>
          <p:nvPr>
            <p:ph idx="1"/>
          </p:nvPr>
        </p:nvSpPr>
        <p:spPr>
          <a:xfrm>
            <a:off x="838200" y="660400"/>
            <a:ext cx="10515600" cy="55165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 “A </a:t>
            </a:r>
            <a:r>
              <a:rPr lang="en-US" sz="3600" b="1" dirty="0">
                <a:effectLst/>
                <a:latin typeface="Times New Roman" panose="02020603050405020304" pitchFamily="18" charset="0"/>
                <a:ea typeface="Malgun Gothic" panose="020B0503020000020004" pitchFamily="34" charset="-127"/>
              </a:rPr>
              <a:t>complete atonement</a:t>
            </a:r>
            <a:r>
              <a:rPr lang="en-US" sz="3600" dirty="0">
                <a:effectLst/>
                <a:latin typeface="Times New Roman" panose="02020603050405020304" pitchFamily="18" charset="0"/>
                <a:ea typeface="Malgun Gothic" panose="020B0503020000020004" pitchFamily="34" charset="-127"/>
              </a:rPr>
              <a:t> must not only afford pardon for past sins but also </a:t>
            </a:r>
            <a:r>
              <a:rPr lang="en-US" sz="3600" b="1" dirty="0">
                <a:effectLst/>
                <a:latin typeface="Times New Roman" panose="02020603050405020304" pitchFamily="18" charset="0"/>
                <a:ea typeface="Malgun Gothic" panose="020B0503020000020004" pitchFamily="34" charset="-127"/>
              </a:rPr>
              <a:t>provide man with power to overcome temptation</a:t>
            </a:r>
            <a:r>
              <a:rPr lang="en-US" sz="3600" dirty="0">
                <a:effectLst/>
                <a:latin typeface="Times New Roman" panose="02020603050405020304" pitchFamily="18" charset="0"/>
                <a:ea typeface="Malgun Gothic" panose="020B0503020000020004" pitchFamily="34" charset="-127"/>
              </a:rPr>
              <a:t>. For this reason Christ lived among men as their example and also offers them the Holy Spirit to enable them to live sinless lives.” </a:t>
            </a:r>
            <a:r>
              <a:rPr lang="en-US" sz="3600" i="1" dirty="0">
                <a:effectLst/>
                <a:latin typeface="Times New Roman" panose="02020603050405020304" pitchFamily="18" charset="0"/>
                <a:ea typeface="Malgun Gothic" panose="020B0503020000020004" pitchFamily="34" charset="-127"/>
              </a:rPr>
              <a:t>Seventh-day Adventist Encyclopedia</a:t>
            </a:r>
            <a:r>
              <a:rPr lang="en-US" sz="3600" dirty="0">
                <a:effectLst/>
                <a:latin typeface="Times New Roman" panose="02020603050405020304" pitchFamily="18" charset="0"/>
                <a:ea typeface="Malgun Gothic" panose="020B0503020000020004" pitchFamily="34" charset="-127"/>
              </a:rPr>
              <a:t>, </a:t>
            </a:r>
            <a:r>
              <a:rPr lang="en-US" sz="3600" dirty="0" err="1">
                <a:effectLst/>
                <a:latin typeface="Times New Roman" panose="02020603050405020304" pitchFamily="18" charset="0"/>
                <a:ea typeface="Malgun Gothic" panose="020B0503020000020004" pitchFamily="34" charset="-127"/>
              </a:rPr>
              <a:t>s.v.</a:t>
            </a:r>
            <a:r>
              <a:rPr lang="en-US" sz="3600" dirty="0">
                <a:effectLst/>
                <a:latin typeface="Times New Roman" panose="02020603050405020304" pitchFamily="18" charset="0"/>
                <a:ea typeface="Malgun Gothic" panose="020B0503020000020004" pitchFamily="34" charset="-127"/>
              </a:rPr>
              <a:t> “Atonement.” </a:t>
            </a:r>
            <a:endParaRPr lang="en-US" sz="3600" dirty="0"/>
          </a:p>
        </p:txBody>
      </p:sp>
    </p:spTree>
    <p:extLst>
      <p:ext uri="{BB962C8B-B14F-4D97-AF65-F5344CB8AC3E}">
        <p14:creationId xmlns:p14="http://schemas.microsoft.com/office/powerpoint/2010/main" val="2825629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DFB36A-CC4A-E11F-939A-0B31988BDAB1}"/>
              </a:ext>
            </a:extLst>
          </p:cNvPr>
          <p:cNvSpPr>
            <a:spLocks noGrp="1"/>
          </p:cNvSpPr>
          <p:nvPr>
            <p:ph idx="1"/>
          </p:nvPr>
        </p:nvSpPr>
        <p:spPr>
          <a:xfrm>
            <a:off x="838200" y="736600"/>
            <a:ext cx="10515600" cy="5440363"/>
          </a:xfrm>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 “They [Seventh-day Adventists] believe fully in the efficacy of the sacrifice of Christ for the salvation of men, and they believed most assuredly that this sacrifice was made once for all and forever, but they preferred not to use the word ‘atonement’ as relating only to the sacrificial work of Christ at Calvary. . . . Their concept was that the sacrifice of Jesus provided the means of the atonement, and that </a:t>
            </a:r>
            <a:r>
              <a:rPr lang="en-US" sz="3200" b="1" dirty="0">
                <a:effectLst/>
                <a:latin typeface="Times New Roman" panose="02020603050405020304" pitchFamily="18" charset="0"/>
                <a:ea typeface="Malgun Gothic" panose="020B0503020000020004" pitchFamily="34" charset="-127"/>
              </a:rPr>
              <a:t>the atonement itself was made only when the priests ministered the sacrificial offering on behalf of the sinner</a:t>
            </a:r>
            <a:r>
              <a:rPr lang="en-US" sz="3200" dirty="0">
                <a:effectLst/>
                <a:latin typeface="Times New Roman" panose="02020603050405020304" pitchFamily="18" charset="0"/>
                <a:ea typeface="Malgun Gothic" panose="020B0503020000020004" pitchFamily="34" charset="-127"/>
              </a:rPr>
              <a:t>.” </a:t>
            </a:r>
            <a:r>
              <a:rPr lang="en-US" sz="3200" i="1" dirty="0">
                <a:effectLst/>
                <a:latin typeface="Times New Roman" panose="02020603050405020304" pitchFamily="18" charset="0"/>
                <a:ea typeface="Malgun Gothic" panose="020B0503020000020004" pitchFamily="34" charset="-127"/>
              </a:rPr>
              <a:t>Questions on Doctrine</a:t>
            </a:r>
            <a:r>
              <a:rPr lang="en-US" sz="3200" dirty="0">
                <a:effectLst/>
                <a:latin typeface="Times New Roman" panose="02020603050405020304" pitchFamily="18" charset="0"/>
                <a:ea typeface="Malgun Gothic" panose="020B0503020000020004" pitchFamily="34" charset="-127"/>
              </a:rPr>
              <a:t>, 348.</a:t>
            </a:r>
            <a:endParaRPr lang="en-US" sz="3200" dirty="0"/>
          </a:p>
        </p:txBody>
      </p:sp>
    </p:spTree>
    <p:extLst>
      <p:ext uri="{BB962C8B-B14F-4D97-AF65-F5344CB8AC3E}">
        <p14:creationId xmlns:p14="http://schemas.microsoft.com/office/powerpoint/2010/main" val="6814903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85285B-99A3-1630-318F-C8FDA040936D}"/>
              </a:ext>
            </a:extLst>
          </p:cNvPr>
          <p:cNvSpPr>
            <a:spLocks noGrp="1"/>
          </p:cNvSpPr>
          <p:nvPr>
            <p:ph idx="1"/>
          </p:nvPr>
        </p:nvSpPr>
        <p:spPr>
          <a:xfrm>
            <a:off x="838200" y="863600"/>
            <a:ext cx="10515600" cy="5313363"/>
          </a:xfrm>
        </p:spPr>
        <p:txBody>
          <a:bodyPr>
            <a:normAutofit/>
          </a:bodyPr>
          <a:lstStyle/>
          <a:p>
            <a:pPr marL="0" indent="0">
              <a:buNone/>
            </a:pPr>
            <a:r>
              <a:rPr lang="en-US" sz="4000" dirty="0">
                <a:effectLst/>
                <a:latin typeface="Times New Roman" panose="02020603050405020304" pitchFamily="18" charset="0"/>
                <a:ea typeface="Malgun Gothic" panose="020B0503020000020004" pitchFamily="34" charset="-127"/>
              </a:rPr>
              <a:t>* “Jesus is our great High Priest in heaven. And what is He doing?—</a:t>
            </a:r>
            <a:r>
              <a:rPr lang="en-US" sz="4000" b="1" dirty="0">
                <a:effectLst/>
                <a:latin typeface="Times New Roman" panose="02020603050405020304" pitchFamily="18" charset="0"/>
                <a:ea typeface="Malgun Gothic" panose="020B0503020000020004" pitchFamily="34" charset="-127"/>
              </a:rPr>
              <a:t>He is making intercession and atonement for His people who believe in Him</a:t>
            </a:r>
            <a:r>
              <a:rPr lang="en-US" sz="4000" dirty="0">
                <a:effectLst/>
                <a:latin typeface="Times New Roman" panose="02020603050405020304" pitchFamily="18" charset="0"/>
                <a:ea typeface="Malgun Gothic" panose="020B0503020000020004" pitchFamily="34" charset="-127"/>
              </a:rPr>
              <a:t>.” </a:t>
            </a:r>
            <a:r>
              <a:rPr lang="en-US" sz="4000" i="1" dirty="0">
                <a:effectLst/>
                <a:latin typeface="Times New Roman" panose="02020603050405020304" pitchFamily="18" charset="0"/>
                <a:ea typeface="Malgun Gothic" panose="020B0503020000020004" pitchFamily="34" charset="-127"/>
              </a:rPr>
              <a:t>Testimonies to Ministers</a:t>
            </a:r>
            <a:r>
              <a:rPr lang="en-US" sz="4000" dirty="0">
                <a:effectLst/>
                <a:latin typeface="Times New Roman" panose="02020603050405020304" pitchFamily="18" charset="0"/>
                <a:ea typeface="Malgun Gothic" panose="020B0503020000020004" pitchFamily="34" charset="-127"/>
              </a:rPr>
              <a:t>, 37.</a:t>
            </a:r>
            <a:endParaRPr lang="en-US" sz="4000" dirty="0"/>
          </a:p>
        </p:txBody>
      </p:sp>
    </p:spTree>
    <p:extLst>
      <p:ext uri="{BB962C8B-B14F-4D97-AF65-F5344CB8AC3E}">
        <p14:creationId xmlns:p14="http://schemas.microsoft.com/office/powerpoint/2010/main" val="4405954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B6AF0-7B23-2198-1366-0675FE75EB6B}"/>
              </a:ext>
            </a:extLst>
          </p:cNvPr>
          <p:cNvSpPr>
            <a:spLocks noGrp="1"/>
          </p:cNvSpPr>
          <p:nvPr>
            <p:ph type="title"/>
          </p:nvPr>
        </p:nvSpPr>
        <p:spPr/>
        <p:txBody>
          <a:bodyPr/>
          <a:lstStyle/>
          <a:p>
            <a:r>
              <a:rPr lang="en-US" dirty="0"/>
              <a:t>THE HEAVENLY SANCTUARY</a:t>
            </a:r>
          </a:p>
        </p:txBody>
      </p:sp>
      <p:sp>
        <p:nvSpPr>
          <p:cNvPr id="3" name="Content Placeholder 2">
            <a:extLst>
              <a:ext uri="{FF2B5EF4-FFF2-40B4-BE49-F238E27FC236}">
                <a16:creationId xmlns:a16="http://schemas.microsoft.com/office/drawing/2014/main" id="{C9BC7018-5200-269B-A962-B24E56F3035E}"/>
              </a:ext>
            </a:extLst>
          </p:cNvPr>
          <p:cNvSpPr>
            <a:spLocks noGrp="1"/>
          </p:cNvSpPr>
          <p:nvPr>
            <p:ph idx="1"/>
          </p:nvPr>
        </p:nvSpPr>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It is hard to discuss all the details of sanctuary doctrine in this limited space and during this limited time. So, in this section we would discuss only the following two important aspects of this doctrine. The one is the reality of the heavenly sanctuary, and the other is the heavenly sanctuary as the antitype of the earthly sanctuary.</a:t>
            </a:r>
            <a:endParaRPr lang="en-US" sz="3600" dirty="0"/>
          </a:p>
        </p:txBody>
      </p:sp>
    </p:spTree>
    <p:extLst>
      <p:ext uri="{BB962C8B-B14F-4D97-AF65-F5344CB8AC3E}">
        <p14:creationId xmlns:p14="http://schemas.microsoft.com/office/powerpoint/2010/main" val="4346474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A70DD-0EE8-44E7-1185-1470113D03F6}"/>
              </a:ext>
            </a:extLst>
          </p:cNvPr>
          <p:cNvSpPr>
            <a:spLocks noGrp="1"/>
          </p:cNvSpPr>
          <p:nvPr>
            <p:ph type="title"/>
          </p:nvPr>
        </p:nvSpPr>
        <p:spPr/>
        <p:txBody>
          <a:bodyPr/>
          <a:lstStyle/>
          <a:p>
            <a:r>
              <a:rPr lang="en-US" dirty="0"/>
              <a:t>The Heavenly Sanctuary as a Reality</a:t>
            </a:r>
          </a:p>
        </p:txBody>
      </p:sp>
      <p:sp>
        <p:nvSpPr>
          <p:cNvPr id="3" name="Content Placeholder 2">
            <a:extLst>
              <a:ext uri="{FF2B5EF4-FFF2-40B4-BE49-F238E27FC236}">
                <a16:creationId xmlns:a16="http://schemas.microsoft.com/office/drawing/2014/main" id="{71233EFE-FDB1-CBC7-7CAC-652A270C6559}"/>
              </a:ext>
            </a:extLst>
          </p:cNvPr>
          <p:cNvSpPr>
            <a:spLocks noGrp="1"/>
          </p:cNvSpPr>
          <p:nvPr>
            <p:ph idx="1"/>
          </p:nvPr>
        </p:nvSpPr>
        <p:spPr/>
        <p:txBody>
          <a:bodyPr>
            <a:normAutofit/>
          </a:bodyPr>
          <a:lstStyle/>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Seventh-day Adventists are fully convinced that “there is a sanctuary in heaven, the true tabernacle which the Lord set up and not man” (SDA Fundamental Belief 24).  This conviction of theirs is based on the following Bible texts:</a:t>
            </a:r>
            <a:endParaRPr lang="en-PH" sz="3200" dirty="0">
              <a:effectLst/>
              <a:latin typeface="Times New Roman" panose="02020603050405020304" pitchFamily="18" charset="0"/>
              <a:ea typeface="Malgun Gothic" panose="020B0503020000020004" pitchFamily="34" charset="-127"/>
            </a:endParaRPr>
          </a:p>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latin typeface="Times New Roman" panose="02020603050405020304" pitchFamily="18" charset="0"/>
                <a:ea typeface="Malgun Gothic" panose="020B0503020000020004" pitchFamily="34" charset="-127"/>
              </a:rPr>
              <a:t>* </a:t>
            </a:r>
            <a:r>
              <a:rPr lang="en-US" sz="3200" dirty="0">
                <a:effectLst/>
                <a:latin typeface="Times New Roman" panose="02020603050405020304" pitchFamily="18" charset="0"/>
                <a:ea typeface="Malgun Gothic" panose="020B0503020000020004" pitchFamily="34" charset="-127"/>
              </a:rPr>
              <a:t>“</a:t>
            </a:r>
            <a:r>
              <a:rPr lang="en-US" sz="3200" i="1" dirty="0">
                <a:effectLst/>
                <a:latin typeface="Times New Roman" panose="02020603050405020304" pitchFamily="18" charset="0"/>
                <a:ea typeface="Malgun Gothic" panose="020B0503020000020004" pitchFamily="34" charset="-127"/>
              </a:rPr>
              <a:t>Now this is the main point of the things we are saying: We have such a High Priest, who is seated at the right hand of the throne of the Majesty in the heavens, a Minister of the sanctuary and of the true tabernacle which Lord erected, and not man</a:t>
            </a:r>
            <a:r>
              <a:rPr lang="en-US" sz="3200" dirty="0">
                <a:effectLst/>
                <a:latin typeface="Times New Roman" panose="02020603050405020304" pitchFamily="18" charset="0"/>
                <a:ea typeface="Malgun Gothic" panose="020B0503020000020004" pitchFamily="34" charset="-127"/>
              </a:rPr>
              <a:t>” (Heb. 8:1, 2).</a:t>
            </a:r>
            <a:endParaRPr lang="en-US" sz="3200" dirty="0"/>
          </a:p>
        </p:txBody>
      </p:sp>
    </p:spTree>
    <p:extLst>
      <p:ext uri="{BB962C8B-B14F-4D97-AF65-F5344CB8AC3E}">
        <p14:creationId xmlns:p14="http://schemas.microsoft.com/office/powerpoint/2010/main" val="3370764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C4A529-113A-FBBE-6609-014D0C57BEDB}"/>
              </a:ext>
            </a:extLst>
          </p:cNvPr>
          <p:cNvSpPr>
            <a:spLocks noGrp="1"/>
          </p:cNvSpPr>
          <p:nvPr>
            <p:ph idx="1"/>
          </p:nvPr>
        </p:nvSpPr>
        <p:spPr>
          <a:xfrm>
            <a:off x="838200" y="736600"/>
            <a:ext cx="10515600" cy="5440363"/>
          </a:xfrm>
        </p:spPr>
        <p:txBody>
          <a:bodyPr>
            <a:normAutofit/>
          </a:bodyPr>
          <a:lstStyle/>
          <a:p>
            <a:pPr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 “</a:t>
            </a:r>
            <a:r>
              <a:rPr lang="en-US" sz="3200" i="1" dirty="0">
                <a:effectLst/>
                <a:latin typeface="Times New Roman" panose="02020603050405020304" pitchFamily="18" charset="0"/>
                <a:ea typeface="Malgun Gothic" panose="020B0503020000020004" pitchFamily="34" charset="-127"/>
              </a:rPr>
              <a:t>According to all that I show you, that is, the pattern of the tabernacle and the pattern of all its furnishings, just so you shall make it</a:t>
            </a:r>
            <a:r>
              <a:rPr lang="en-US" sz="3200" dirty="0">
                <a:effectLst/>
                <a:latin typeface="Times New Roman" panose="02020603050405020304" pitchFamily="18" charset="0"/>
                <a:ea typeface="Malgun Gothic" panose="020B0503020000020004" pitchFamily="34" charset="-127"/>
              </a:rPr>
              <a:t>” (Ex. 25:9).</a:t>
            </a:r>
            <a:endParaRPr lang="en-PH" sz="3200" dirty="0">
              <a:effectLst/>
              <a:latin typeface="Times New Roman" panose="02020603050405020304" pitchFamily="18" charset="0"/>
              <a:ea typeface="Malgun Gothic" panose="020B0503020000020004" pitchFamily="34" charset="-127"/>
            </a:endParaRPr>
          </a:p>
          <a:p>
            <a:pPr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 “</a:t>
            </a:r>
            <a:r>
              <a:rPr lang="en-US" sz="3200" i="1" dirty="0">
                <a:effectLst/>
                <a:latin typeface="Times New Roman" panose="02020603050405020304" pitchFamily="18" charset="0"/>
                <a:ea typeface="Malgun Gothic" panose="020B0503020000020004" pitchFamily="34" charset="-127"/>
              </a:rPr>
              <a:t>Christ has not entered that holy places made with hands, which are copies of the true, but into heaven itself, now to spear in the presence of God for us</a:t>
            </a:r>
            <a:r>
              <a:rPr lang="en-US" sz="3200" dirty="0">
                <a:effectLst/>
                <a:latin typeface="Times New Roman" panose="02020603050405020304" pitchFamily="18" charset="0"/>
                <a:ea typeface="Malgun Gothic" panose="020B0503020000020004" pitchFamily="34" charset="-127"/>
              </a:rPr>
              <a:t>” (Heb. 9:24). </a:t>
            </a:r>
          </a:p>
          <a:p>
            <a:pPr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 “</a:t>
            </a:r>
            <a:r>
              <a:rPr lang="en-US" sz="3200" i="1" dirty="0">
                <a:effectLst/>
                <a:latin typeface="Times New Roman" panose="02020603050405020304" pitchFamily="18" charset="0"/>
                <a:ea typeface="Malgun Gothic" panose="020B0503020000020004" pitchFamily="34" charset="-127"/>
              </a:rPr>
              <a:t>After these things I looked, and behold, the temple of the tabernacle of the testimony in heaven was opened</a:t>
            </a:r>
            <a:r>
              <a:rPr lang="en-US" sz="3200" dirty="0">
                <a:effectLst/>
                <a:latin typeface="Times New Roman" panose="02020603050405020304" pitchFamily="18" charset="0"/>
                <a:ea typeface="Malgun Gothic" panose="020B0503020000020004" pitchFamily="34" charset="-127"/>
              </a:rPr>
              <a:t>” (Rev. 15:5).</a:t>
            </a:r>
            <a:r>
              <a:rPr lang="en-PH" sz="3200" dirty="0">
                <a:effectLst/>
              </a:rPr>
              <a:t> </a:t>
            </a:r>
            <a:endParaRPr lang="en-US" sz="3200" dirty="0"/>
          </a:p>
        </p:txBody>
      </p:sp>
    </p:spTree>
    <p:extLst>
      <p:ext uri="{BB962C8B-B14F-4D97-AF65-F5344CB8AC3E}">
        <p14:creationId xmlns:p14="http://schemas.microsoft.com/office/powerpoint/2010/main" val="26245835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C57167-513E-2CAB-DA50-C471A8F678D1}"/>
              </a:ext>
            </a:extLst>
          </p:cNvPr>
          <p:cNvSpPr>
            <a:spLocks noGrp="1"/>
          </p:cNvSpPr>
          <p:nvPr>
            <p:ph idx="1"/>
          </p:nvPr>
        </p:nvSpPr>
        <p:spPr>
          <a:xfrm>
            <a:off x="838200" y="736600"/>
            <a:ext cx="10515600" cy="54403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Many Evangelical Christians see that, though the earthly sanctuary was literal, the heavenly sanctuary is figurative. But Adventists believe that the heavenly sanctuary is a reality. Their position on this matter is well explained in the following statements:</a:t>
            </a:r>
            <a:endParaRPr lang="en-US" sz="3600" dirty="0"/>
          </a:p>
        </p:txBody>
      </p:sp>
    </p:spTree>
    <p:extLst>
      <p:ext uri="{BB962C8B-B14F-4D97-AF65-F5344CB8AC3E}">
        <p14:creationId xmlns:p14="http://schemas.microsoft.com/office/powerpoint/2010/main" val="3153838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CAC7D1-84D8-364E-EE72-45F2B1F4B043}"/>
              </a:ext>
            </a:extLst>
          </p:cNvPr>
          <p:cNvSpPr>
            <a:spLocks noGrp="1"/>
          </p:cNvSpPr>
          <p:nvPr>
            <p:ph idx="1"/>
          </p:nvPr>
        </p:nvSpPr>
        <p:spPr>
          <a:xfrm>
            <a:off x="838200" y="486137"/>
            <a:ext cx="10515600" cy="5690826"/>
          </a:xfrm>
        </p:spPr>
        <p:txBody>
          <a:bodyPr>
            <a:normAutofit lnSpcReduction="10000"/>
          </a:bodyPr>
          <a:lstStyle/>
          <a:p>
            <a:pPr marL="0" indent="0">
              <a:buNone/>
            </a:pPr>
            <a:r>
              <a:rPr lang="en-PH" dirty="0"/>
              <a:t>In that typical service the sanctuary was cleansed with the blood of animal sacrifices, but the heavenly things are purified with the perfect sacrifice of the blood of Jesus. The investigative judgment reveals to heavenly intelligences who among the dead are asleep in Christ and therefore, in Him, are deemed worthy to have part in the first resurrection. It also makes manifest who among the living are abiding in Christ, keeping the commandments of God and the faith of Jesus, and in Him, therefore, are ready for translation into His everlasting kingdom. This judgment vindicates the justice of God in saving those who believe in Jesus. It declares that those who have remained loyal to God shall receive the kingdom. The completion of this ministry of Christ will mark the close of human probation before the Second Advent. (Lev. 16; Num. 14:34; Ezek. 4:6; Dan. 7:9-27; 8:13, 14; 9:24-27; Heb. 1:3; 2:16, 17; 4:14-16; 8:1-5; 9:11- 28; 10:19-22; Rev. 8:3-5; 11:19; 14:6, 7; 20:12; 14:12; 22:11, 12.)</a:t>
            </a:r>
            <a:endParaRPr lang="en-US" dirty="0"/>
          </a:p>
        </p:txBody>
      </p:sp>
    </p:spTree>
    <p:extLst>
      <p:ext uri="{BB962C8B-B14F-4D97-AF65-F5344CB8AC3E}">
        <p14:creationId xmlns:p14="http://schemas.microsoft.com/office/powerpoint/2010/main" val="24279917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ECD930-A50B-178E-A58F-60C551E97E7B}"/>
              </a:ext>
            </a:extLst>
          </p:cNvPr>
          <p:cNvSpPr>
            <a:spLocks noGrp="1"/>
          </p:cNvSpPr>
          <p:nvPr>
            <p:ph idx="1"/>
          </p:nvPr>
        </p:nvSpPr>
        <p:spPr>
          <a:xfrm>
            <a:off x="838200" y="660400"/>
            <a:ext cx="10515600" cy="5516563"/>
          </a:xfrm>
        </p:spPr>
        <p:txBody>
          <a:bodyPr>
            <a:normAutofit/>
          </a:bodyPr>
          <a:lstStyle/>
          <a:p>
            <a:pPr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600" dirty="0">
                <a:effectLst/>
                <a:latin typeface="Times New Roman" panose="02020603050405020304" pitchFamily="18" charset="0"/>
                <a:ea typeface="Malgun Gothic" panose="020B0503020000020004" pitchFamily="34" charset="-127"/>
              </a:rPr>
              <a:t>* “We understand . . . that as the throne of God is real, and Jesus who sits there is real, the sanctuary or tabernacle in heaven would be just as real.” </a:t>
            </a:r>
            <a:r>
              <a:rPr lang="en-US" sz="3600" i="1" dirty="0">
                <a:effectLst/>
                <a:latin typeface="Times New Roman" panose="02020603050405020304" pitchFamily="18" charset="0"/>
                <a:ea typeface="Malgun Gothic" panose="020B0503020000020004" pitchFamily="34" charset="-127"/>
              </a:rPr>
              <a:t>Questions on Doctrine</a:t>
            </a:r>
            <a:r>
              <a:rPr lang="en-US" sz="3600" dirty="0">
                <a:effectLst/>
                <a:latin typeface="Times New Roman" panose="02020603050405020304" pitchFamily="18" charset="0"/>
                <a:ea typeface="Malgun Gothic" panose="020B0503020000020004" pitchFamily="34" charset="-127"/>
              </a:rPr>
              <a:t>, 365.</a:t>
            </a:r>
            <a:endParaRPr lang="en-PH" sz="3600" dirty="0">
              <a:effectLst/>
              <a:latin typeface="Times New Roman" panose="02020603050405020304" pitchFamily="18" charset="0"/>
              <a:ea typeface="Malgun Gothic" panose="020B0503020000020004" pitchFamily="34" charset="-127"/>
            </a:endParaRPr>
          </a:p>
          <a:p>
            <a:pPr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600" dirty="0">
                <a:effectLst/>
                <a:latin typeface="Times New Roman" panose="02020603050405020304" pitchFamily="18" charset="0"/>
                <a:ea typeface="Malgun Gothic" panose="020B0503020000020004" pitchFamily="34" charset="-127"/>
              </a:rPr>
              <a:t>* “It is clear . . . that the Scriptures present the heavenly sanctuary as a real place, not a metaphor or abstraction. The heavenly sanctuary is the primary dwelling place of God.” </a:t>
            </a:r>
            <a:r>
              <a:rPr lang="en-US" sz="3600" i="1" dirty="0">
                <a:effectLst/>
                <a:latin typeface="Times New Roman" panose="02020603050405020304" pitchFamily="18" charset="0"/>
                <a:ea typeface="Malgun Gothic" panose="020B0503020000020004" pitchFamily="34" charset="-127"/>
              </a:rPr>
              <a:t>Seventh-day Adventists Believe . . .</a:t>
            </a:r>
            <a:r>
              <a:rPr lang="en-US" sz="3600" dirty="0">
                <a:effectLst/>
                <a:latin typeface="Times New Roman" panose="02020603050405020304" pitchFamily="18" charset="0"/>
                <a:ea typeface="Malgun Gothic" panose="020B0503020000020004" pitchFamily="34" charset="-127"/>
              </a:rPr>
              <a:t>, 314.</a:t>
            </a:r>
            <a:endParaRPr lang="en-US" sz="3600" dirty="0"/>
          </a:p>
        </p:txBody>
      </p:sp>
    </p:spTree>
    <p:extLst>
      <p:ext uri="{BB962C8B-B14F-4D97-AF65-F5344CB8AC3E}">
        <p14:creationId xmlns:p14="http://schemas.microsoft.com/office/powerpoint/2010/main" val="1490143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3EFD3-997D-2206-4402-F19D73829284}"/>
              </a:ext>
            </a:extLst>
          </p:cNvPr>
          <p:cNvSpPr>
            <a:spLocks noGrp="1"/>
          </p:cNvSpPr>
          <p:nvPr>
            <p:ph type="title"/>
          </p:nvPr>
        </p:nvSpPr>
        <p:spPr/>
        <p:txBody>
          <a:bodyPr/>
          <a:lstStyle/>
          <a:p>
            <a:r>
              <a:rPr lang="en-US" dirty="0"/>
              <a:t>The Type and the Antitype</a:t>
            </a:r>
          </a:p>
        </p:txBody>
      </p:sp>
      <p:sp>
        <p:nvSpPr>
          <p:cNvPr id="3" name="Content Placeholder 2">
            <a:extLst>
              <a:ext uri="{FF2B5EF4-FFF2-40B4-BE49-F238E27FC236}">
                <a16:creationId xmlns:a16="http://schemas.microsoft.com/office/drawing/2014/main" id="{AC15DCEA-0436-2700-02BC-E5DA2FAC82BB}"/>
              </a:ext>
            </a:extLst>
          </p:cNvPr>
          <p:cNvSpPr>
            <a:spLocks noGrp="1"/>
          </p:cNvSpPr>
          <p:nvPr>
            <p:ph idx="1"/>
          </p:nvPr>
        </p:nvSpPr>
        <p:spPr/>
        <p:txBody>
          <a:bodyPr>
            <a:normAutofit/>
          </a:bodyPr>
          <a:lstStyle/>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Adventists believe that the earthly sanctuary is a type of the heavenly sanctuary.</a:t>
            </a:r>
            <a:endParaRPr lang="en-PH" sz="3200" dirty="0">
              <a:effectLst/>
              <a:latin typeface="Times New Roman" panose="02020603050405020304" pitchFamily="18" charset="0"/>
              <a:ea typeface="Malgun Gothic" panose="020B0503020000020004" pitchFamily="34" charset="-127"/>
            </a:endParaRPr>
          </a:p>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latin typeface="Times New Roman" panose="02020603050405020304" pitchFamily="18" charset="0"/>
                <a:ea typeface="Malgun Gothic" panose="020B0503020000020004" pitchFamily="34" charset="-127"/>
              </a:rPr>
              <a:t>* </a:t>
            </a:r>
            <a:r>
              <a:rPr lang="en-US" sz="3200" dirty="0">
                <a:effectLst/>
                <a:latin typeface="Times New Roman" panose="02020603050405020304" pitchFamily="18" charset="0"/>
                <a:ea typeface="Malgun Gothic" panose="020B0503020000020004" pitchFamily="34" charset="-127"/>
              </a:rPr>
              <a:t>“</a:t>
            </a:r>
            <a:r>
              <a:rPr lang="en-US" sz="3200" i="1" dirty="0">
                <a:effectLst/>
                <a:latin typeface="Times New Roman" panose="02020603050405020304" pitchFamily="18" charset="0"/>
                <a:ea typeface="Malgun Gothic" panose="020B0503020000020004" pitchFamily="34" charset="-127"/>
              </a:rPr>
              <a:t>If He were on earth, He would not be a priest, since there are priests who offer the gifts according to the law; who serve the copy and shadow of the heavenly things, as Moses was divinely instructed when he was about to make the tabernacle. For He said, ‘See that you make all things according to the pattern shown you on the mountain</a:t>
            </a:r>
            <a:r>
              <a:rPr lang="en-US" sz="3200" dirty="0">
                <a:effectLst/>
                <a:latin typeface="Times New Roman" panose="02020603050405020304" pitchFamily="18" charset="0"/>
                <a:ea typeface="Malgun Gothic" panose="020B0503020000020004" pitchFamily="34" charset="-127"/>
              </a:rPr>
              <a:t>” (Heb. 8:4, 5).</a:t>
            </a:r>
            <a:r>
              <a:rPr lang="en-PH" sz="3200" dirty="0">
                <a:effectLst/>
              </a:rPr>
              <a:t> </a:t>
            </a:r>
            <a:endParaRPr lang="en-US" sz="3200" dirty="0"/>
          </a:p>
        </p:txBody>
      </p:sp>
    </p:spTree>
    <p:extLst>
      <p:ext uri="{BB962C8B-B14F-4D97-AF65-F5344CB8AC3E}">
        <p14:creationId xmlns:p14="http://schemas.microsoft.com/office/powerpoint/2010/main" val="41417141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92BECE-8528-9317-B95B-112992243AC0}"/>
              </a:ext>
            </a:extLst>
          </p:cNvPr>
          <p:cNvSpPr>
            <a:spLocks noGrp="1"/>
          </p:cNvSpPr>
          <p:nvPr>
            <p:ph idx="1"/>
          </p:nvPr>
        </p:nvSpPr>
        <p:spPr>
          <a:xfrm>
            <a:off x="838200" y="838200"/>
            <a:ext cx="10515600" cy="5338763"/>
          </a:xfrm>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 “Hence, we may regard the earthly tabernacle as but the shadow of the reality; the real sanctuary was in heaven, but it cast its shadow on the earth. The earthly could be seen by men, but not the heavenly. We do, however, in this word ‘shadow’ catch glimpses of what the heavenly sanctuary is like by looking at its shadow on the earth. It is in this sense that we believe there is a real sanctuary in heaven.” </a:t>
            </a:r>
            <a:r>
              <a:rPr lang="en-US" sz="3200" i="1" dirty="0">
                <a:effectLst/>
                <a:latin typeface="Times New Roman" panose="02020603050405020304" pitchFamily="18" charset="0"/>
                <a:ea typeface="Malgun Gothic" panose="020B0503020000020004" pitchFamily="34" charset="-127"/>
              </a:rPr>
              <a:t>Questions on Doctrine</a:t>
            </a:r>
            <a:r>
              <a:rPr lang="en-US" sz="3200" dirty="0">
                <a:effectLst/>
                <a:latin typeface="Times New Roman" panose="02020603050405020304" pitchFamily="18" charset="0"/>
                <a:ea typeface="Malgun Gothic" panose="020B0503020000020004" pitchFamily="34" charset="-127"/>
              </a:rPr>
              <a:t>, 368.</a:t>
            </a:r>
            <a:endParaRPr lang="en-US" sz="3200" dirty="0"/>
          </a:p>
        </p:txBody>
      </p:sp>
    </p:spTree>
    <p:extLst>
      <p:ext uri="{BB962C8B-B14F-4D97-AF65-F5344CB8AC3E}">
        <p14:creationId xmlns:p14="http://schemas.microsoft.com/office/powerpoint/2010/main" val="26963483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9B9FB0-1CB1-1991-DBCD-E50FB537934C}"/>
              </a:ext>
            </a:extLst>
          </p:cNvPr>
          <p:cNvSpPr>
            <a:spLocks noGrp="1"/>
          </p:cNvSpPr>
          <p:nvPr>
            <p:ph idx="1"/>
          </p:nvPr>
        </p:nvSpPr>
        <p:spPr>
          <a:xfrm>
            <a:off x="838200" y="762000"/>
            <a:ext cx="10515600" cy="5414963"/>
          </a:xfrm>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Some Adventists argue that the heavenly sanctuary is the antitype of the earthly sanctuary in its physical structure as well as in its function. Their argument is usually based on Ex. 25:9: “</a:t>
            </a:r>
            <a:r>
              <a:rPr lang="en-US" sz="3200" i="1" dirty="0">
                <a:effectLst/>
                <a:latin typeface="Times New Roman" panose="02020603050405020304" pitchFamily="18" charset="0"/>
                <a:ea typeface="Malgun Gothic" panose="020B0503020000020004" pitchFamily="34" charset="-127"/>
              </a:rPr>
              <a:t>According to all that I show you, that is, the </a:t>
            </a:r>
            <a:r>
              <a:rPr lang="en-US" sz="3200" b="1" i="1" dirty="0">
                <a:effectLst/>
                <a:latin typeface="Times New Roman" panose="02020603050405020304" pitchFamily="18" charset="0"/>
                <a:ea typeface="Malgun Gothic" panose="020B0503020000020004" pitchFamily="34" charset="-127"/>
              </a:rPr>
              <a:t>pattern</a:t>
            </a:r>
            <a:r>
              <a:rPr lang="en-US" sz="3200" i="1" dirty="0">
                <a:effectLst/>
                <a:latin typeface="Times New Roman" panose="02020603050405020304" pitchFamily="18" charset="0"/>
                <a:ea typeface="Malgun Gothic" panose="020B0503020000020004" pitchFamily="34" charset="-127"/>
              </a:rPr>
              <a:t> of the tabernacle and the </a:t>
            </a:r>
            <a:r>
              <a:rPr lang="en-US" sz="3200" b="1" i="1" dirty="0">
                <a:effectLst/>
                <a:latin typeface="Times New Roman" panose="02020603050405020304" pitchFamily="18" charset="0"/>
                <a:ea typeface="Malgun Gothic" panose="020B0503020000020004" pitchFamily="34" charset="-127"/>
              </a:rPr>
              <a:t>pattern</a:t>
            </a:r>
            <a:r>
              <a:rPr lang="en-US" sz="3200" i="1" dirty="0">
                <a:effectLst/>
                <a:latin typeface="Times New Roman" panose="02020603050405020304" pitchFamily="18" charset="0"/>
                <a:ea typeface="Malgun Gothic" panose="020B0503020000020004" pitchFamily="34" charset="-127"/>
              </a:rPr>
              <a:t> of all its furnishings, just so you shall make it.</a:t>
            </a:r>
            <a:r>
              <a:rPr lang="en-US" sz="3200" dirty="0">
                <a:effectLst/>
                <a:latin typeface="Times New Roman" panose="02020603050405020304" pitchFamily="18" charset="0"/>
                <a:ea typeface="Malgun Gothic" panose="020B0503020000020004" pitchFamily="34" charset="-127"/>
              </a:rPr>
              <a:t>” But this argument is hard to be accepted because of the following reasons:</a:t>
            </a:r>
            <a:endParaRPr lang="en-US" sz="3200" dirty="0"/>
          </a:p>
        </p:txBody>
      </p:sp>
    </p:spTree>
    <p:extLst>
      <p:ext uri="{BB962C8B-B14F-4D97-AF65-F5344CB8AC3E}">
        <p14:creationId xmlns:p14="http://schemas.microsoft.com/office/powerpoint/2010/main" val="9748533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C18537-4C7C-4378-6736-E096F290640B}"/>
              </a:ext>
            </a:extLst>
          </p:cNvPr>
          <p:cNvSpPr>
            <a:spLocks noGrp="1"/>
          </p:cNvSpPr>
          <p:nvPr>
            <p:ph idx="1"/>
          </p:nvPr>
        </p:nvSpPr>
        <p:spPr>
          <a:xfrm>
            <a:off x="838200" y="609600"/>
            <a:ext cx="10515600" cy="5567363"/>
          </a:xfrm>
        </p:spPr>
        <p:txBody>
          <a:bodyPr>
            <a:normAutofit/>
          </a:bodyPr>
          <a:lstStyle/>
          <a:p>
            <a:pPr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1.  The materials used for the construction of the earthly sanctuary [tabernacle or temple] cannot be used for the construction of the heavenly sanctuary.</a:t>
            </a:r>
            <a:endParaRPr lang="en-PH" sz="3200" dirty="0">
              <a:effectLst/>
              <a:latin typeface="Times New Roman" panose="02020603050405020304" pitchFamily="18" charset="0"/>
              <a:ea typeface="Malgun Gothic" panose="020B0503020000020004" pitchFamily="34" charset="-127"/>
            </a:endParaRPr>
          </a:p>
          <a:p>
            <a:pPr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2.  The form of the earthly sanctuary were diverse. In the wilderness it was a tabernacle [temporary building], and later it became a temple [permanent building]. Which one was the type of the heavenly sanctuary? The heavenly sanctuary John saw in his vision was a temple (Rev. 11:19; 15:5).  We don’t think it means that the structure of the heavenly sanctuary is same as one of the temple buildings constructed on earth.</a:t>
            </a:r>
            <a:r>
              <a:rPr lang="en-PH" sz="3200" dirty="0">
                <a:effectLst/>
              </a:rPr>
              <a:t> </a:t>
            </a:r>
            <a:endParaRPr lang="en-US" sz="3200" dirty="0"/>
          </a:p>
        </p:txBody>
      </p:sp>
    </p:spTree>
    <p:extLst>
      <p:ext uri="{BB962C8B-B14F-4D97-AF65-F5344CB8AC3E}">
        <p14:creationId xmlns:p14="http://schemas.microsoft.com/office/powerpoint/2010/main" val="5001180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772821-F577-BCCF-02FB-F28CB89BC7CF}"/>
              </a:ext>
            </a:extLst>
          </p:cNvPr>
          <p:cNvSpPr>
            <a:spLocks noGrp="1"/>
          </p:cNvSpPr>
          <p:nvPr>
            <p:ph idx="1"/>
          </p:nvPr>
        </p:nvSpPr>
        <p:spPr>
          <a:xfrm>
            <a:off x="838200" y="736600"/>
            <a:ext cx="10515600" cy="54403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3.  The furniture of the earthly sanctuary doesn’t typify the furniture of the heavenly sanctuary. Each of the furniture symbolizes the Savior Jesus or His saving work.</a:t>
            </a:r>
            <a:endParaRPr lang="en-US" sz="3600" dirty="0"/>
          </a:p>
        </p:txBody>
      </p:sp>
    </p:spTree>
    <p:extLst>
      <p:ext uri="{BB962C8B-B14F-4D97-AF65-F5344CB8AC3E}">
        <p14:creationId xmlns:p14="http://schemas.microsoft.com/office/powerpoint/2010/main" val="4485547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5A8900-3D4D-E115-29E4-F98D495363E8}"/>
              </a:ext>
            </a:extLst>
          </p:cNvPr>
          <p:cNvSpPr>
            <a:spLocks noGrp="1"/>
          </p:cNvSpPr>
          <p:nvPr>
            <p:ph idx="1"/>
          </p:nvPr>
        </p:nvSpPr>
        <p:spPr>
          <a:xfrm>
            <a:off x="838200" y="787400"/>
            <a:ext cx="10515600" cy="53895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The essence of the sanctuary is not its physical structure but its function. Whenever we talk about the sanctuary or its service, we must focus on its function. </a:t>
            </a:r>
            <a:r>
              <a:rPr lang="en-US" sz="3600" b="1" dirty="0">
                <a:effectLst/>
                <a:latin typeface="Times New Roman" panose="02020603050405020304" pitchFamily="18" charset="0"/>
                <a:ea typeface="Malgun Gothic" panose="020B0503020000020004" pitchFamily="34" charset="-127"/>
              </a:rPr>
              <a:t>Thus, the heavenly sanctuary is the antitype of the earthly sanctuary [tabernacle and/or temple] in its function. So, the heavenly sanctuary is real in its function.</a:t>
            </a:r>
            <a:endParaRPr lang="en-US" sz="3600" b="1" dirty="0"/>
          </a:p>
        </p:txBody>
      </p:sp>
    </p:spTree>
    <p:extLst>
      <p:ext uri="{BB962C8B-B14F-4D97-AF65-F5344CB8AC3E}">
        <p14:creationId xmlns:p14="http://schemas.microsoft.com/office/powerpoint/2010/main" val="1322220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770EE-BE9B-B744-EEE8-12E85BA7D5CA}"/>
              </a:ext>
            </a:extLst>
          </p:cNvPr>
          <p:cNvSpPr>
            <a:spLocks noGrp="1"/>
          </p:cNvSpPr>
          <p:nvPr>
            <p:ph type="title"/>
          </p:nvPr>
        </p:nvSpPr>
        <p:spPr/>
        <p:txBody>
          <a:bodyPr/>
          <a:lstStyle/>
          <a:p>
            <a:r>
              <a:rPr lang="en-US" dirty="0"/>
              <a:t>CHRIST AS THE SACRIFICE AND THE PRIEST</a:t>
            </a:r>
          </a:p>
        </p:txBody>
      </p:sp>
      <p:sp>
        <p:nvSpPr>
          <p:cNvPr id="3" name="Content Placeholder 2">
            <a:extLst>
              <a:ext uri="{FF2B5EF4-FFF2-40B4-BE49-F238E27FC236}">
                <a16:creationId xmlns:a16="http://schemas.microsoft.com/office/drawing/2014/main" id="{91039E16-9273-0EEE-E0B7-406207B03C98}"/>
              </a:ext>
            </a:extLst>
          </p:cNvPr>
          <p:cNvSpPr>
            <a:spLocks noGrp="1"/>
          </p:cNvSpPr>
          <p:nvPr>
            <p:ph idx="1"/>
          </p:nvPr>
        </p:nvSpPr>
        <p:spPr/>
        <p:txBody>
          <a:bodyPr>
            <a:normAutofit/>
          </a:bodyPr>
          <a:lstStyle/>
          <a:p>
            <a:pPr marL="0" indent="0">
              <a:buNone/>
            </a:pPr>
            <a:endParaRPr lang="en-US" sz="3200" dirty="0"/>
          </a:p>
        </p:txBody>
      </p:sp>
    </p:spTree>
    <p:extLst>
      <p:ext uri="{BB962C8B-B14F-4D97-AF65-F5344CB8AC3E}">
        <p14:creationId xmlns:p14="http://schemas.microsoft.com/office/powerpoint/2010/main" val="12126968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25A89-E088-8963-04D6-CAD88C7DD0B7}"/>
              </a:ext>
            </a:extLst>
          </p:cNvPr>
          <p:cNvSpPr>
            <a:spLocks noGrp="1"/>
          </p:cNvSpPr>
          <p:nvPr>
            <p:ph type="title"/>
          </p:nvPr>
        </p:nvSpPr>
        <p:spPr/>
        <p:txBody>
          <a:bodyPr/>
          <a:lstStyle/>
          <a:p>
            <a:r>
              <a:rPr lang="en-US" dirty="0"/>
              <a:t>Christ as the Sacrifice</a:t>
            </a:r>
          </a:p>
        </p:txBody>
      </p:sp>
      <p:sp>
        <p:nvSpPr>
          <p:cNvPr id="3" name="Content Placeholder 2">
            <a:extLst>
              <a:ext uri="{FF2B5EF4-FFF2-40B4-BE49-F238E27FC236}">
                <a16:creationId xmlns:a16="http://schemas.microsoft.com/office/drawing/2014/main" id="{E023F95C-7ED6-ED44-1A71-F2091875B805}"/>
              </a:ext>
            </a:extLst>
          </p:cNvPr>
          <p:cNvSpPr>
            <a:spLocks noGrp="1"/>
          </p:cNvSpPr>
          <p:nvPr>
            <p:ph idx="1"/>
          </p:nvPr>
        </p:nvSpPr>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Christ is described as the “Lamb of God who takes away the sin of the world” (John 1:29). He is also called “our Passover” who “was sacrificed for us” (1 cor. 5:7). Calvary is the antitype of the court of the earthly sanctuary, where animals were killed; and all the animals killed there typify Christ, the only Sacrifice in the heavenly sanctuary system. In relation to Christ’s sacrificial death, remember the following two aspects:</a:t>
            </a:r>
            <a:endParaRPr lang="en-PH" sz="3200" dirty="0">
              <a:effectLst/>
              <a:latin typeface="Times New Roman" panose="02020603050405020304" pitchFamily="18" charset="0"/>
              <a:ea typeface="Malgun Gothic" panose="020B0503020000020004" pitchFamily="34" charset="-127"/>
            </a:endParaRPr>
          </a:p>
        </p:txBody>
      </p:sp>
    </p:spTree>
    <p:extLst>
      <p:ext uri="{BB962C8B-B14F-4D97-AF65-F5344CB8AC3E}">
        <p14:creationId xmlns:p14="http://schemas.microsoft.com/office/powerpoint/2010/main" val="39476133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16AA36-6379-8BDA-4DA6-C9EBD4E21690}"/>
              </a:ext>
            </a:extLst>
          </p:cNvPr>
          <p:cNvSpPr>
            <a:spLocks noGrp="1"/>
          </p:cNvSpPr>
          <p:nvPr>
            <p:ph idx="1"/>
          </p:nvPr>
        </p:nvSpPr>
        <p:spPr>
          <a:xfrm>
            <a:off x="838200" y="888274"/>
            <a:ext cx="10515600" cy="5288689"/>
          </a:xfrm>
        </p:spPr>
        <p:txBody>
          <a:bodyPr>
            <a:noAutofit/>
          </a:bodyPr>
          <a:lstStyle/>
          <a:p>
            <a:pPr marL="0" indent="0">
              <a:buNone/>
            </a:pPr>
            <a:r>
              <a:rPr lang="en-US" dirty="0">
                <a:effectLst/>
                <a:latin typeface="Times New Roman" panose="02020603050405020304" pitchFamily="18" charset="0"/>
                <a:ea typeface="Malgun Gothic" panose="020B0503020000020004" pitchFamily="34" charset="-127"/>
              </a:rPr>
              <a:t>First, </a:t>
            </a:r>
            <a:r>
              <a:rPr lang="en-US" b="1" dirty="0">
                <a:effectLst/>
                <a:latin typeface="Times New Roman" panose="02020603050405020304" pitchFamily="18" charset="0"/>
                <a:ea typeface="Malgun Gothic" panose="020B0503020000020004" pitchFamily="34" charset="-127"/>
              </a:rPr>
              <a:t>Christ was the spotless sacrifice</a:t>
            </a:r>
            <a:r>
              <a:rPr lang="en-US" dirty="0">
                <a:effectLst/>
                <a:latin typeface="Times New Roman" panose="02020603050405020304" pitchFamily="18" charset="0"/>
                <a:ea typeface="Malgun Gothic" panose="020B0503020000020004" pitchFamily="34" charset="-127"/>
              </a:rPr>
              <a:t>. In the earthly sanctuary service, animals with any spot or blemish were never accepted as sacrifices. Every sacrifice was entirely spotless. This spotless animal represents Jesus Christ who is totally sinless. 1 Pet. 1:18-19 reads: “</a:t>
            </a:r>
            <a:r>
              <a:rPr lang="en-US" i="1" dirty="0">
                <a:effectLst/>
                <a:latin typeface="Times New Roman" panose="02020603050405020304" pitchFamily="18" charset="0"/>
                <a:ea typeface="Malgun Gothic" panose="020B0503020000020004" pitchFamily="34" charset="-127"/>
              </a:rPr>
              <a:t>You were not redeemed with corruptible things, like silver or gold, from your aimless conduct received by tradition from your fathers, but with the precious blood of Christ, as of a lamb without blemish and without spot</a:t>
            </a:r>
            <a:r>
              <a:rPr lang="en-US" dirty="0">
                <a:effectLst/>
                <a:latin typeface="Times New Roman" panose="02020603050405020304" pitchFamily="18" charset="0"/>
                <a:ea typeface="Malgun Gothic" panose="020B0503020000020004" pitchFamily="34" charset="-127"/>
              </a:rPr>
              <a:t>.” Only an innocent person can be the substitute for a sinner; and Christ is the only innocent Person in the history of the earth. This means that there is no other one but Christ who can be the Substitute for each sinner. So, without the </a:t>
            </a:r>
            <a:r>
              <a:rPr lang="en-US" dirty="0" err="1">
                <a:effectLst/>
                <a:latin typeface="Times New Roman" panose="02020603050405020304" pitchFamily="18" charset="0"/>
                <a:ea typeface="Malgun Gothic" panose="020B0503020000020004" pitchFamily="34" charset="-127"/>
              </a:rPr>
              <a:t>sustitutionary</a:t>
            </a:r>
            <a:r>
              <a:rPr lang="en-US" dirty="0">
                <a:effectLst/>
                <a:latin typeface="Times New Roman" panose="02020603050405020304" pitchFamily="18" charset="0"/>
                <a:ea typeface="Malgun Gothic" panose="020B0503020000020004" pitchFamily="34" charset="-127"/>
              </a:rPr>
              <a:t> death of Christ nobody can solve his/her sin problem.</a:t>
            </a:r>
            <a:endParaRPr lang="en-US" dirty="0"/>
          </a:p>
        </p:txBody>
      </p:sp>
    </p:spTree>
    <p:extLst>
      <p:ext uri="{BB962C8B-B14F-4D97-AF65-F5344CB8AC3E}">
        <p14:creationId xmlns:p14="http://schemas.microsoft.com/office/powerpoint/2010/main" val="3858562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4C86C-CB09-6B24-29EF-6EFB26D8AD4E}"/>
              </a:ext>
            </a:extLst>
          </p:cNvPr>
          <p:cNvSpPr>
            <a:spLocks noGrp="1"/>
          </p:cNvSpPr>
          <p:nvPr>
            <p:ph type="title"/>
          </p:nvPr>
        </p:nvSpPr>
        <p:spPr/>
        <p:txBody>
          <a:bodyPr/>
          <a:lstStyle/>
          <a:p>
            <a:r>
              <a:rPr lang="en-US" dirty="0"/>
              <a:t>SIGNIFICANCE OF THE SANCTUARY DOCTRINE</a:t>
            </a:r>
          </a:p>
        </p:txBody>
      </p:sp>
      <p:sp>
        <p:nvSpPr>
          <p:cNvPr id="3" name="Content Placeholder 2">
            <a:extLst>
              <a:ext uri="{FF2B5EF4-FFF2-40B4-BE49-F238E27FC236}">
                <a16:creationId xmlns:a16="http://schemas.microsoft.com/office/drawing/2014/main" id="{7C40CC23-944F-B861-B73D-FEAEF3EE50F1}"/>
              </a:ext>
            </a:extLst>
          </p:cNvPr>
          <p:cNvSpPr>
            <a:spLocks noGrp="1"/>
          </p:cNvSpPr>
          <p:nvPr>
            <p:ph idx="1"/>
          </p:nvPr>
        </p:nvSpPr>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Adventism started with the study of the sanctuary. Accordingly, sanctuary doctrine has been one of the most essential areas of study in Adventism. As a matter of fact Adventism can’t exist without its sanctuary doctrine. The significance of this doctrine in Adventism is well described in the following statements:</a:t>
            </a:r>
            <a:endParaRPr lang="en-US" sz="3200" dirty="0"/>
          </a:p>
        </p:txBody>
      </p:sp>
    </p:spTree>
    <p:extLst>
      <p:ext uri="{BB962C8B-B14F-4D97-AF65-F5344CB8AC3E}">
        <p14:creationId xmlns:p14="http://schemas.microsoft.com/office/powerpoint/2010/main" val="16108948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3324A-6B5D-78F5-814A-FF85BA41BB2E}"/>
              </a:ext>
            </a:extLst>
          </p:cNvPr>
          <p:cNvSpPr>
            <a:spLocks noGrp="1"/>
          </p:cNvSpPr>
          <p:nvPr>
            <p:ph idx="1"/>
          </p:nvPr>
        </p:nvSpPr>
        <p:spPr>
          <a:xfrm>
            <a:off x="838200" y="914400"/>
            <a:ext cx="10515600" cy="5262563"/>
          </a:xfrm>
        </p:spPr>
        <p:txBody>
          <a:bodyPr>
            <a:normAutofit/>
          </a:bodyPr>
          <a:lstStyle/>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Second, </a:t>
            </a:r>
            <a:r>
              <a:rPr lang="en-US" sz="3200" b="1" dirty="0">
                <a:effectLst/>
                <a:latin typeface="Times New Roman" panose="02020603050405020304" pitchFamily="18" charset="0"/>
                <a:ea typeface="Malgun Gothic" panose="020B0503020000020004" pitchFamily="34" charset="-127"/>
              </a:rPr>
              <a:t>Christ’s death on the cross was once-for-all sacrifice</a:t>
            </a:r>
            <a:r>
              <a:rPr lang="en-US" sz="3200" dirty="0">
                <a:effectLst/>
                <a:latin typeface="Times New Roman" panose="02020603050405020304" pitchFamily="18" charset="0"/>
                <a:ea typeface="Malgun Gothic" panose="020B0503020000020004" pitchFamily="34" charset="-127"/>
              </a:rPr>
              <a:t>. </a:t>
            </a:r>
            <a:endParaRPr lang="en-PH" sz="3200" dirty="0">
              <a:effectLst/>
              <a:latin typeface="Times New Roman" panose="02020603050405020304" pitchFamily="18" charset="0"/>
              <a:ea typeface="Malgun Gothic" panose="020B0503020000020004" pitchFamily="34" charset="-127"/>
            </a:endParaRPr>
          </a:p>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“The sacrifices of the earthly sanctuary were repetitive. Like a story, this ritual parable of redemption was told and retold year after year. By contrast, the Antitype—the actual atoning death of our Lord—took place at Calvary </a:t>
            </a:r>
            <a:r>
              <a:rPr lang="en-US" sz="3200" i="1" dirty="0">
                <a:effectLst/>
                <a:latin typeface="Times New Roman" panose="02020603050405020304" pitchFamily="18" charset="0"/>
                <a:ea typeface="Malgun Gothic" panose="020B0503020000020004" pitchFamily="34" charset="-127"/>
              </a:rPr>
              <a:t>once for all time</a:t>
            </a:r>
            <a:r>
              <a:rPr lang="en-US" sz="3200" dirty="0">
                <a:effectLst/>
                <a:latin typeface="Times New Roman" panose="02020603050405020304" pitchFamily="18" charset="0"/>
                <a:ea typeface="Malgun Gothic" panose="020B0503020000020004" pitchFamily="34" charset="-127"/>
              </a:rPr>
              <a:t> (Heb. 9:26-28; 10:10-14).” </a:t>
            </a:r>
            <a:r>
              <a:rPr lang="en-US" sz="3200" i="1" dirty="0">
                <a:effectLst/>
                <a:latin typeface="Times New Roman" panose="02020603050405020304" pitchFamily="18" charset="0"/>
                <a:ea typeface="Malgun Gothic" panose="020B0503020000020004" pitchFamily="34" charset="-127"/>
              </a:rPr>
              <a:t>Seventh-day Adventists Believe . . .</a:t>
            </a:r>
            <a:r>
              <a:rPr lang="en-US" sz="3200" dirty="0">
                <a:effectLst/>
                <a:latin typeface="Times New Roman" panose="02020603050405020304" pitchFamily="18" charset="0"/>
                <a:ea typeface="Malgun Gothic" panose="020B0503020000020004" pitchFamily="34" charset="-127"/>
              </a:rPr>
              <a:t>, 315.</a:t>
            </a:r>
            <a:r>
              <a:rPr lang="en-PH" sz="3200" dirty="0">
                <a:effectLst/>
              </a:rPr>
              <a:t> </a:t>
            </a:r>
          </a:p>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Once-for-all sacrifice means that the penalty of human sin was fully paid on the cross, that no other payment is necessary. When Jesus died on the cross as the Substitute of sinners, divine justice was fully satisfied.</a:t>
            </a:r>
            <a:r>
              <a:rPr lang="en-PH" sz="3200" dirty="0">
                <a:effectLst/>
              </a:rPr>
              <a:t> </a:t>
            </a:r>
            <a:endParaRPr lang="en-US" sz="3200" dirty="0"/>
          </a:p>
        </p:txBody>
      </p:sp>
    </p:spTree>
    <p:extLst>
      <p:ext uri="{BB962C8B-B14F-4D97-AF65-F5344CB8AC3E}">
        <p14:creationId xmlns:p14="http://schemas.microsoft.com/office/powerpoint/2010/main" val="22186590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263938-56B0-AAD4-C102-56A3693E5CA1}"/>
              </a:ext>
            </a:extLst>
          </p:cNvPr>
          <p:cNvSpPr>
            <a:spLocks noGrp="1"/>
          </p:cNvSpPr>
          <p:nvPr>
            <p:ph idx="1"/>
          </p:nvPr>
        </p:nvSpPr>
        <p:spPr>
          <a:xfrm>
            <a:off x="838200" y="914400"/>
            <a:ext cx="10515600" cy="5262563"/>
          </a:xfrm>
        </p:spPr>
        <p:txBody>
          <a:bodyPr>
            <a:normAutofit/>
          </a:bodyPr>
          <a:lstStyle/>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To conclude </a:t>
            </a:r>
            <a:r>
              <a:rPr lang="en-US" sz="3200" dirty="0">
                <a:latin typeface="Times New Roman" panose="02020603050405020304" pitchFamily="18" charset="0"/>
                <a:ea typeface="Malgun Gothic" panose="020B0503020000020004" pitchFamily="34" charset="-127"/>
              </a:rPr>
              <a:t>the</a:t>
            </a:r>
            <a:r>
              <a:rPr lang="en-US" sz="3200" dirty="0">
                <a:effectLst/>
                <a:latin typeface="Times New Roman" panose="02020603050405020304" pitchFamily="18" charset="0"/>
                <a:ea typeface="Malgun Gothic" panose="020B0503020000020004" pitchFamily="34" charset="-127"/>
              </a:rPr>
              <a:t> discussion on Christ’s sacrificial death, the following observation on the superiority of Christ’s blood comparing it with the blood of the animals is noteworthy: </a:t>
            </a:r>
            <a:endParaRPr lang="en-PH" sz="3200" dirty="0">
              <a:effectLst/>
              <a:latin typeface="Times New Roman" panose="02020603050405020304" pitchFamily="18" charset="0"/>
              <a:ea typeface="Malgun Gothic" panose="020B0503020000020004" pitchFamily="34" charset="-127"/>
            </a:endParaRPr>
          </a:p>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“Christ’s blood is superior because it deals with human uncleanness (sin) and alienation from God by cleansing the conscience (Heb. 9:14) and perfecting the worshiper (Heb. 10:14). This perfection is to be understood as the removal of all obstacles that hinder a person’s access to God. The blood of Jesus cleanses from sin (1 john 1:7; Rev. 1:5; 7:14), in a once-and-for-all sacrifice (Heb. 7:27; 10:12).” </a:t>
            </a:r>
            <a:r>
              <a:rPr lang="en-US" sz="3200" i="1" dirty="0">
                <a:effectLst/>
                <a:latin typeface="Times New Roman" panose="02020603050405020304" pitchFamily="18" charset="0"/>
                <a:ea typeface="Malgun Gothic" panose="020B0503020000020004" pitchFamily="34" charset="-127"/>
              </a:rPr>
              <a:t>Handbook of Seventh-day Adventist Theology</a:t>
            </a:r>
            <a:r>
              <a:rPr lang="en-US" sz="3200" dirty="0">
                <a:effectLst/>
                <a:latin typeface="Times New Roman" panose="02020603050405020304" pitchFamily="18" charset="0"/>
                <a:ea typeface="Malgun Gothic" panose="020B0503020000020004" pitchFamily="34" charset="-127"/>
              </a:rPr>
              <a:t>, 390.</a:t>
            </a:r>
            <a:r>
              <a:rPr lang="en-PH" sz="3200" dirty="0">
                <a:effectLst/>
              </a:rPr>
              <a:t> </a:t>
            </a:r>
            <a:endParaRPr lang="en-US" sz="3200" dirty="0"/>
          </a:p>
        </p:txBody>
      </p:sp>
    </p:spTree>
    <p:extLst>
      <p:ext uri="{BB962C8B-B14F-4D97-AF65-F5344CB8AC3E}">
        <p14:creationId xmlns:p14="http://schemas.microsoft.com/office/powerpoint/2010/main" val="7404649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1A84B-61E3-73CA-1CBF-ECA182254081}"/>
              </a:ext>
            </a:extLst>
          </p:cNvPr>
          <p:cNvSpPr>
            <a:spLocks noGrp="1"/>
          </p:cNvSpPr>
          <p:nvPr>
            <p:ph type="title"/>
          </p:nvPr>
        </p:nvSpPr>
        <p:spPr/>
        <p:txBody>
          <a:bodyPr>
            <a:normAutofit/>
          </a:bodyPr>
          <a:lstStyle/>
          <a:p>
            <a:r>
              <a:rPr lang="en-US" sz="4000" b="1" dirty="0">
                <a:effectLst/>
                <a:latin typeface="Times New Roman" panose="02020603050405020304" pitchFamily="18" charset="0"/>
                <a:ea typeface="Malgun Gothic" panose="020B0503020000020004" pitchFamily="34" charset="-127"/>
              </a:rPr>
              <a:t>Christ as the Priest</a:t>
            </a:r>
            <a:endParaRPr lang="en-US" sz="4000" dirty="0"/>
          </a:p>
        </p:txBody>
      </p:sp>
      <p:sp>
        <p:nvSpPr>
          <p:cNvPr id="3" name="Content Placeholder 2">
            <a:extLst>
              <a:ext uri="{FF2B5EF4-FFF2-40B4-BE49-F238E27FC236}">
                <a16:creationId xmlns:a16="http://schemas.microsoft.com/office/drawing/2014/main" id="{510F5E81-1ED5-2E25-8CDC-23AE751B455B}"/>
              </a:ext>
            </a:extLst>
          </p:cNvPr>
          <p:cNvSpPr>
            <a:spLocks noGrp="1"/>
          </p:cNvSpPr>
          <p:nvPr>
            <p:ph idx="1"/>
          </p:nvPr>
        </p:nvSpPr>
        <p:spPr>
          <a:xfrm>
            <a:off x="838200" y="1489166"/>
            <a:ext cx="10515600" cy="4687797"/>
          </a:xfrm>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The priesthood was not needed before the fall. However, from the time when the direct communication between God and men became impossible because of the fall, there has been a need of a mediator between God and men. This person is called the priest, whose function is to speak to God in behalf of human beings [sinners]. In this new communication system, there have been a great number of priests from the very beginning of sin on earth. Each of these priests and his work symbolize Christ and His priestly ministry in the heavenly sanctuary. </a:t>
            </a:r>
            <a:endParaRPr lang="en-US" sz="3200" dirty="0"/>
          </a:p>
        </p:txBody>
      </p:sp>
    </p:spTree>
    <p:extLst>
      <p:ext uri="{BB962C8B-B14F-4D97-AF65-F5344CB8AC3E}">
        <p14:creationId xmlns:p14="http://schemas.microsoft.com/office/powerpoint/2010/main" val="2811281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A969EF-DDB7-5DA6-C43A-E77EA6626F6E}"/>
              </a:ext>
            </a:extLst>
          </p:cNvPr>
          <p:cNvSpPr>
            <a:spLocks noGrp="1"/>
          </p:cNvSpPr>
          <p:nvPr>
            <p:ph idx="1"/>
          </p:nvPr>
        </p:nvSpPr>
        <p:spPr>
          <a:xfrm>
            <a:off x="838200" y="574766"/>
            <a:ext cx="10515600" cy="5602197"/>
          </a:xfrm>
        </p:spPr>
        <p:txBody>
          <a:bodyPr>
            <a:normAutofit/>
          </a:bodyPr>
          <a:lstStyle/>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The following observation is on the superiority of Christ’s priesthood:</a:t>
            </a:r>
            <a:endParaRPr lang="en-PH" sz="3200" dirty="0">
              <a:effectLst/>
              <a:latin typeface="Times New Roman" panose="02020603050405020304" pitchFamily="18" charset="0"/>
              <a:ea typeface="Malgun Gothic" panose="020B0503020000020004" pitchFamily="34" charset="-127"/>
            </a:endParaRPr>
          </a:p>
          <a:p>
            <a:pPr marL="0" indent="0">
              <a:buNone/>
              <a:tabLst>
                <a:tab pos="228600" algn="l"/>
                <a:tab pos="457200" algn="l"/>
                <a:tab pos="914400" algn="l"/>
                <a:tab pos="1143000" algn="l"/>
                <a:tab pos="1371600" algn="l"/>
                <a:tab pos="1828800" algn="l"/>
                <a:tab pos="2286000" algn="l"/>
                <a:tab pos="2743200" algn="l"/>
                <a:tab pos="3200400" algn="l"/>
                <a:tab pos="3657600" algn="l"/>
                <a:tab pos="4114800" algn="l"/>
                <a:tab pos="4572000" algn="l"/>
                <a:tab pos="5029200" algn="l"/>
              </a:tabLst>
            </a:pPr>
            <a:r>
              <a:rPr lang="en-US" sz="3200" dirty="0">
                <a:effectLst/>
                <a:latin typeface="Times New Roman" panose="02020603050405020304" pitchFamily="18" charset="0"/>
                <a:ea typeface="Malgun Gothic" panose="020B0503020000020004" pitchFamily="34" charset="-127"/>
              </a:rPr>
              <a:t>“The superiority of Christ’s priesthood is based on its establishment by a divine oath. It is also superior because ‘he holds his priesthood permanently, . . . for ever’ (Heb. 7:24). His priesthood is, therefore, unchangeable. Finally, Christ is a superior priest because He is sinless and does not have to offer sacrifices to expiate His own sins (verses 26, 27). His ministry is totally on behalf of others (verse 25).” </a:t>
            </a:r>
            <a:r>
              <a:rPr lang="en-US" sz="3200" i="1" dirty="0">
                <a:effectLst/>
                <a:latin typeface="Times New Roman" panose="02020603050405020304" pitchFamily="18" charset="0"/>
                <a:ea typeface="Malgun Gothic" panose="020B0503020000020004" pitchFamily="34" charset="-127"/>
              </a:rPr>
              <a:t>Handbook of Seventh-day Adventist Theology</a:t>
            </a:r>
            <a:r>
              <a:rPr lang="en-US" sz="3200" dirty="0">
                <a:effectLst/>
                <a:latin typeface="Times New Roman" panose="02020603050405020304" pitchFamily="18" charset="0"/>
                <a:ea typeface="Malgun Gothic" panose="020B0503020000020004" pitchFamily="34" charset="-127"/>
              </a:rPr>
              <a:t>, 390.</a:t>
            </a:r>
            <a:r>
              <a:rPr lang="en-PH" sz="3200" dirty="0">
                <a:effectLst/>
              </a:rPr>
              <a:t> </a:t>
            </a:r>
            <a:endParaRPr lang="en-US" sz="3200" dirty="0"/>
          </a:p>
        </p:txBody>
      </p:sp>
    </p:spTree>
    <p:extLst>
      <p:ext uri="{BB962C8B-B14F-4D97-AF65-F5344CB8AC3E}">
        <p14:creationId xmlns:p14="http://schemas.microsoft.com/office/powerpoint/2010/main" val="39289924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747D2-093F-B8C6-0C38-EAA2A47B3585}"/>
              </a:ext>
            </a:extLst>
          </p:cNvPr>
          <p:cNvSpPr>
            <a:spLocks noGrp="1"/>
          </p:cNvSpPr>
          <p:nvPr>
            <p:ph idx="1"/>
          </p:nvPr>
        </p:nvSpPr>
        <p:spPr>
          <a:xfrm>
            <a:off x="838200" y="809897"/>
            <a:ext cx="10515600" cy="5367066"/>
          </a:xfrm>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In fact, other Christians put a strong emphasis on the sacrificial death of Christ but not much on His priesthood.  But in Adventist theology the priestly ministry of Jesus “occupies a prominent place” (</a:t>
            </a:r>
            <a:r>
              <a:rPr lang="en-US" sz="3200" i="1" dirty="0">
                <a:effectLst/>
                <a:latin typeface="Times New Roman" panose="02020603050405020304" pitchFamily="18" charset="0"/>
                <a:ea typeface="Malgun Gothic" panose="020B0503020000020004" pitchFamily="34" charset="-127"/>
              </a:rPr>
              <a:t>Questions on Doctrine</a:t>
            </a:r>
            <a:r>
              <a:rPr lang="en-US" sz="3200" dirty="0">
                <a:effectLst/>
                <a:latin typeface="Times New Roman" panose="02020603050405020304" pitchFamily="18" charset="0"/>
                <a:ea typeface="Malgun Gothic" panose="020B0503020000020004" pitchFamily="34" charset="-127"/>
              </a:rPr>
              <a:t>, 370) same as the atoning death of Christ. “The atoning death of Christ, and His all-sufficient sacrifice for man’s redemption, is for us, as for all evangelical Christians, the central truth of Christianity. Yet without our Lord’s resurrection and ascension, the provisions of His atoning sacrifice would not be available to man” (</a:t>
            </a:r>
            <a:r>
              <a:rPr lang="en-US" sz="3200" i="1" dirty="0">
                <a:effectLst/>
                <a:latin typeface="Times New Roman" panose="02020603050405020304" pitchFamily="18" charset="0"/>
                <a:ea typeface="Malgun Gothic" panose="020B0503020000020004" pitchFamily="34" charset="-127"/>
              </a:rPr>
              <a:t>Questions on Doctrine</a:t>
            </a:r>
            <a:r>
              <a:rPr lang="en-US" sz="3200" dirty="0">
                <a:effectLst/>
                <a:latin typeface="Times New Roman" panose="02020603050405020304" pitchFamily="18" charset="0"/>
                <a:ea typeface="Malgun Gothic" panose="020B0503020000020004" pitchFamily="34" charset="-127"/>
              </a:rPr>
              <a:t>, 369).</a:t>
            </a:r>
            <a:endParaRPr lang="en-US" sz="3200" dirty="0"/>
          </a:p>
        </p:txBody>
      </p:sp>
    </p:spTree>
    <p:extLst>
      <p:ext uri="{BB962C8B-B14F-4D97-AF65-F5344CB8AC3E}">
        <p14:creationId xmlns:p14="http://schemas.microsoft.com/office/powerpoint/2010/main" val="26902885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109C23-42BC-E0CB-28A7-7FA0AE65AF7C}"/>
              </a:ext>
            </a:extLst>
          </p:cNvPr>
          <p:cNvSpPr>
            <a:spLocks noGrp="1"/>
          </p:cNvSpPr>
          <p:nvPr>
            <p:ph idx="1"/>
          </p:nvPr>
        </p:nvSpPr>
        <p:spPr>
          <a:xfrm>
            <a:off x="838200" y="783771"/>
            <a:ext cx="10515600" cy="5393192"/>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What makes His priestly ministry more significant is His function in the final judgment. In the larger sense, the very purpose of the divine judgment is to remove sin from the universe. So, the final goal of Christ’s ministry in the heavenly sanctuary is to solve the universal sin problem</a:t>
            </a:r>
            <a:r>
              <a:rPr lang="en-US" sz="3600">
                <a:effectLst/>
                <a:latin typeface="Times New Roman" panose="02020603050405020304" pitchFamily="18" charset="0"/>
                <a:ea typeface="Malgun Gothic" panose="020B0503020000020004" pitchFamily="34" charset="-127"/>
              </a:rPr>
              <a:t>. </a:t>
            </a:r>
            <a:endParaRPr lang="en-US" sz="3600" dirty="0"/>
          </a:p>
        </p:txBody>
      </p:sp>
    </p:spTree>
    <p:extLst>
      <p:ext uri="{BB962C8B-B14F-4D97-AF65-F5344CB8AC3E}">
        <p14:creationId xmlns:p14="http://schemas.microsoft.com/office/powerpoint/2010/main" val="2144842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A4B66E-6F81-1B6F-82C9-788D9869CC01}"/>
              </a:ext>
            </a:extLst>
          </p:cNvPr>
          <p:cNvSpPr>
            <a:spLocks noGrp="1"/>
          </p:cNvSpPr>
          <p:nvPr>
            <p:ph idx="1"/>
          </p:nvPr>
        </p:nvSpPr>
        <p:spPr>
          <a:xfrm>
            <a:off x="838200" y="812800"/>
            <a:ext cx="10515600" cy="5364163"/>
          </a:xfrm>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 “The Epistle to the Hebrews presents the ancient sanctuary service as a type of Christ’s vicarious atonement on Calvary and His post-ascension mediatorial ministry. For this reason, SDA’s consider a knowledge of the ancient service to be of importance and value to an understanding of the plan of redemption. In fact, </a:t>
            </a:r>
            <a:r>
              <a:rPr lang="en-US" sz="3200" b="1" dirty="0">
                <a:effectLst/>
                <a:latin typeface="Times New Roman" panose="02020603050405020304" pitchFamily="18" charset="0"/>
                <a:ea typeface="Malgun Gothic" panose="020B0503020000020004" pitchFamily="34" charset="-127"/>
              </a:rPr>
              <a:t>a number of the distinctive SDA teachings can be understood fully only in relationship to the sanctuary service and the ministry of Christ as the Christian’s great High Priest</a:t>
            </a:r>
            <a:r>
              <a:rPr lang="en-US" sz="3200" dirty="0">
                <a:effectLst/>
                <a:latin typeface="Times New Roman" panose="02020603050405020304" pitchFamily="18" charset="0"/>
                <a:ea typeface="Malgun Gothic" panose="020B0503020000020004" pitchFamily="34" charset="-127"/>
              </a:rPr>
              <a:t> as set forth in the Epistle to the Hebrews.” </a:t>
            </a:r>
            <a:r>
              <a:rPr lang="en-US" sz="3200" i="1" dirty="0">
                <a:effectLst/>
                <a:latin typeface="Times New Roman" panose="02020603050405020304" pitchFamily="18" charset="0"/>
                <a:ea typeface="Malgun Gothic" panose="020B0503020000020004" pitchFamily="34" charset="-127"/>
              </a:rPr>
              <a:t>Seventh-day Adventist Encyclopedia</a:t>
            </a:r>
            <a:r>
              <a:rPr lang="en-US" sz="3200" dirty="0">
                <a:effectLst/>
                <a:latin typeface="Times New Roman" panose="02020603050405020304" pitchFamily="18" charset="0"/>
                <a:ea typeface="Malgun Gothic" panose="020B0503020000020004" pitchFamily="34" charset="-127"/>
              </a:rPr>
              <a:t>, </a:t>
            </a:r>
            <a:r>
              <a:rPr lang="en-US" sz="3200" dirty="0" err="1">
                <a:effectLst/>
                <a:latin typeface="Times New Roman" panose="02020603050405020304" pitchFamily="18" charset="0"/>
                <a:ea typeface="Malgun Gothic" panose="020B0503020000020004" pitchFamily="34" charset="-127"/>
              </a:rPr>
              <a:t>s.v.</a:t>
            </a:r>
            <a:r>
              <a:rPr lang="en-US" sz="3200" dirty="0">
                <a:effectLst/>
                <a:latin typeface="Times New Roman" panose="02020603050405020304" pitchFamily="18" charset="0"/>
                <a:ea typeface="Malgun Gothic" panose="020B0503020000020004" pitchFamily="34" charset="-127"/>
              </a:rPr>
              <a:t> “Sanctuary.”</a:t>
            </a:r>
            <a:endParaRPr lang="en-US" sz="3200" dirty="0"/>
          </a:p>
        </p:txBody>
      </p:sp>
    </p:spTree>
    <p:extLst>
      <p:ext uri="{BB962C8B-B14F-4D97-AF65-F5344CB8AC3E}">
        <p14:creationId xmlns:p14="http://schemas.microsoft.com/office/powerpoint/2010/main" val="2743313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17118C-1258-56A9-B0BE-E68DC3BCBDBB}"/>
              </a:ext>
            </a:extLst>
          </p:cNvPr>
          <p:cNvSpPr>
            <a:spLocks noGrp="1"/>
          </p:cNvSpPr>
          <p:nvPr>
            <p:ph idx="1"/>
          </p:nvPr>
        </p:nvSpPr>
        <p:spPr>
          <a:xfrm>
            <a:off x="838200" y="635000"/>
            <a:ext cx="10515600" cy="55419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 “The subject of the sanctuary was the key which unlocked the mystery of the disappointment of 1844. It opened to view a complete system of truth, connected and harmonious, showing that God’s hand had directed the great advent movement and revealing present duty as it brought to light the position and work of His people.” </a:t>
            </a:r>
            <a:r>
              <a:rPr lang="en-US" sz="3600" i="1" dirty="0">
                <a:effectLst/>
                <a:latin typeface="Times New Roman" panose="02020603050405020304" pitchFamily="18" charset="0"/>
                <a:ea typeface="Malgun Gothic" panose="020B0503020000020004" pitchFamily="34" charset="-127"/>
              </a:rPr>
              <a:t>Great Controversy</a:t>
            </a:r>
            <a:r>
              <a:rPr lang="en-US" sz="3600" dirty="0">
                <a:effectLst/>
                <a:latin typeface="Times New Roman" panose="02020603050405020304" pitchFamily="18" charset="0"/>
                <a:ea typeface="Malgun Gothic" panose="020B0503020000020004" pitchFamily="34" charset="-127"/>
              </a:rPr>
              <a:t>, 423.</a:t>
            </a:r>
            <a:endParaRPr lang="en-US" sz="3600" dirty="0"/>
          </a:p>
        </p:txBody>
      </p:sp>
    </p:spTree>
    <p:extLst>
      <p:ext uri="{BB962C8B-B14F-4D97-AF65-F5344CB8AC3E}">
        <p14:creationId xmlns:p14="http://schemas.microsoft.com/office/powerpoint/2010/main" val="2673077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466B5C-5399-BD81-2711-DA839D33B14A}"/>
              </a:ext>
            </a:extLst>
          </p:cNvPr>
          <p:cNvSpPr>
            <a:spLocks noGrp="1"/>
          </p:cNvSpPr>
          <p:nvPr>
            <p:ph idx="1"/>
          </p:nvPr>
        </p:nvSpPr>
        <p:spPr>
          <a:xfrm>
            <a:off x="838200" y="736600"/>
            <a:ext cx="10515600" cy="5440363"/>
          </a:xfrm>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 “The sanctuary in heaven is the very center of Christ’s work in behalf of men. It concerns every soul living upon the earth. It opens to view the plan of redemption, bringing us down to the very close of time and revealing the triumphant issue of the contest between righteousness and sin. It is of the utmost importance that all should thoroughly investigate these subjects and be able to give an answer to everyone that asked them a reason of the hope that is in them.” </a:t>
            </a:r>
            <a:r>
              <a:rPr lang="en-US" sz="3200" i="1" dirty="0">
                <a:effectLst/>
                <a:latin typeface="Times New Roman" panose="02020603050405020304" pitchFamily="18" charset="0"/>
                <a:ea typeface="Malgun Gothic" panose="020B0503020000020004" pitchFamily="34" charset="-127"/>
              </a:rPr>
              <a:t>Great Controversy</a:t>
            </a:r>
            <a:r>
              <a:rPr lang="en-US" sz="3200" dirty="0">
                <a:effectLst/>
                <a:latin typeface="Times New Roman" panose="02020603050405020304" pitchFamily="18" charset="0"/>
                <a:ea typeface="Malgun Gothic" panose="020B0503020000020004" pitchFamily="34" charset="-127"/>
              </a:rPr>
              <a:t>, 488-89.</a:t>
            </a:r>
            <a:endParaRPr lang="en-US" sz="3200" dirty="0"/>
          </a:p>
        </p:txBody>
      </p:sp>
    </p:spTree>
    <p:extLst>
      <p:ext uri="{BB962C8B-B14F-4D97-AF65-F5344CB8AC3E}">
        <p14:creationId xmlns:p14="http://schemas.microsoft.com/office/powerpoint/2010/main" val="1565388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6795E1-2015-6528-19B8-14C643D7A825}"/>
              </a:ext>
            </a:extLst>
          </p:cNvPr>
          <p:cNvSpPr>
            <a:spLocks noGrp="1"/>
          </p:cNvSpPr>
          <p:nvPr>
            <p:ph idx="1"/>
          </p:nvPr>
        </p:nvSpPr>
        <p:spPr>
          <a:xfrm>
            <a:off x="838200" y="838200"/>
            <a:ext cx="10515600" cy="5338763"/>
          </a:xfrm>
        </p:spPr>
        <p:txBody>
          <a:bodyPr>
            <a:normAutofit/>
          </a:bodyPr>
          <a:lstStyle/>
          <a:p>
            <a:pPr marL="0" indent="0">
              <a:buNone/>
            </a:pPr>
            <a:r>
              <a:rPr lang="en-US" sz="3600" dirty="0">
                <a:effectLst/>
                <a:latin typeface="Times New Roman" panose="02020603050405020304" pitchFamily="18" charset="0"/>
                <a:ea typeface="Malgun Gothic" panose="020B0503020000020004" pitchFamily="34" charset="-127"/>
              </a:rPr>
              <a:t>“The belief that Christ is our High Priest in the heavenly sanctuary is not a relic from our Adventist past; it illumines all other doctrines; it brings God and His salvation ‘near’ to us in a way that gives us ‘full assurance’ (Heb. 10:22); it shows us that God is on our side.” </a:t>
            </a:r>
            <a:r>
              <a:rPr lang="en-US" sz="3600" i="1" dirty="0">
                <a:effectLst/>
                <a:latin typeface="Times New Roman" panose="02020603050405020304" pitchFamily="18" charset="0"/>
                <a:ea typeface="Malgun Gothic" panose="020B0503020000020004" pitchFamily="34" charset="-127"/>
              </a:rPr>
              <a:t>Doctrine of the Sanctuary: A Historical Survey</a:t>
            </a:r>
            <a:r>
              <a:rPr lang="en-US" sz="3600" dirty="0">
                <a:effectLst/>
                <a:latin typeface="Times New Roman" panose="02020603050405020304" pitchFamily="18" charset="0"/>
                <a:ea typeface="Malgun Gothic" panose="020B0503020000020004" pitchFamily="34" charset="-127"/>
              </a:rPr>
              <a:t>, Daniel &amp; Revelation Committee Series, Vol. 5, 227.</a:t>
            </a:r>
            <a:endParaRPr lang="en-US" sz="3600" dirty="0"/>
          </a:p>
        </p:txBody>
      </p:sp>
    </p:spTree>
    <p:extLst>
      <p:ext uri="{BB962C8B-B14F-4D97-AF65-F5344CB8AC3E}">
        <p14:creationId xmlns:p14="http://schemas.microsoft.com/office/powerpoint/2010/main" val="2910891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2D971-EC08-3C8B-9F70-97CA6F1F3F5C}"/>
              </a:ext>
            </a:extLst>
          </p:cNvPr>
          <p:cNvSpPr>
            <a:spLocks noGrp="1"/>
          </p:cNvSpPr>
          <p:nvPr>
            <p:ph type="title"/>
          </p:nvPr>
        </p:nvSpPr>
        <p:spPr/>
        <p:txBody>
          <a:bodyPr/>
          <a:lstStyle/>
          <a:p>
            <a:r>
              <a:rPr lang="en-US" dirty="0"/>
              <a:t>THE  ATONEMENT</a:t>
            </a:r>
          </a:p>
        </p:txBody>
      </p:sp>
      <p:sp>
        <p:nvSpPr>
          <p:cNvPr id="3" name="Content Placeholder 2">
            <a:extLst>
              <a:ext uri="{FF2B5EF4-FFF2-40B4-BE49-F238E27FC236}">
                <a16:creationId xmlns:a16="http://schemas.microsoft.com/office/drawing/2014/main" id="{9974FCAD-8BC1-7803-A0A7-71BDDE7E29BE}"/>
              </a:ext>
            </a:extLst>
          </p:cNvPr>
          <p:cNvSpPr>
            <a:spLocks noGrp="1"/>
          </p:cNvSpPr>
          <p:nvPr>
            <p:ph idx="1"/>
          </p:nvPr>
        </p:nvSpPr>
        <p:spPr/>
        <p:txBody>
          <a:bodyPr>
            <a:normAutofit/>
          </a:bodyPr>
          <a:lstStyle/>
          <a:p>
            <a:pPr marL="0" indent="0">
              <a:buNone/>
            </a:pPr>
            <a:r>
              <a:rPr lang="en-US" sz="3200" dirty="0">
                <a:effectLst/>
                <a:latin typeface="Times New Roman" panose="02020603050405020304" pitchFamily="18" charset="0"/>
                <a:ea typeface="Malgun Gothic" panose="020B0503020000020004" pitchFamily="34" charset="-127"/>
              </a:rPr>
              <a:t>In the study of the sanctuary doctrine, it is really essential to have a proper concept of the atonement. In fact, the atonement in some sense is all about the sanctuary service. Thus, this section discusses the concept of the atonement, which is one of the crucial issues between Evangelical Christians and Adventists.</a:t>
            </a:r>
            <a:endParaRPr lang="en-US" sz="3200" dirty="0"/>
          </a:p>
        </p:txBody>
      </p:sp>
    </p:spTree>
    <p:extLst>
      <p:ext uri="{BB962C8B-B14F-4D97-AF65-F5344CB8AC3E}">
        <p14:creationId xmlns:p14="http://schemas.microsoft.com/office/powerpoint/2010/main" val="3677334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165</TotalTime>
  <Words>3756</Words>
  <Application>Microsoft Macintosh PowerPoint</Application>
  <PresentationFormat>Widescreen</PresentationFormat>
  <Paragraphs>71</Paragraphs>
  <Slides>45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Aptos</vt:lpstr>
      <vt:lpstr>Aptos Display</vt:lpstr>
      <vt:lpstr>Arial</vt:lpstr>
      <vt:lpstr>Times New Roman</vt:lpstr>
      <vt:lpstr>Office Theme</vt:lpstr>
      <vt:lpstr>CHRIST’S MINISTRY AND HEAVENLY SANCTUARY</vt:lpstr>
      <vt:lpstr>PowerPoint Presentation</vt:lpstr>
      <vt:lpstr>PowerPoint Presentation</vt:lpstr>
      <vt:lpstr>SIGNIFICANCE OF THE SANCTUARY DOCTRINE</vt:lpstr>
      <vt:lpstr>PowerPoint Presentation</vt:lpstr>
      <vt:lpstr>PowerPoint Presentation</vt:lpstr>
      <vt:lpstr>PowerPoint Presentation</vt:lpstr>
      <vt:lpstr>PowerPoint Presentation</vt:lpstr>
      <vt:lpstr>THE  ATONEMENT</vt:lpstr>
      <vt:lpstr>Definition of the “Atonement”</vt:lpstr>
      <vt:lpstr>PowerPoint Presentation</vt:lpstr>
      <vt:lpstr>PowerPoint Presentation</vt:lpstr>
      <vt:lpstr>PowerPoint Presentation</vt:lpstr>
      <vt:lpstr>PowerPoint Presentation</vt:lpstr>
      <vt:lpstr>PowerPoint Presentation</vt:lpstr>
      <vt:lpstr>The Atonement and the Cross</vt:lpstr>
      <vt:lpstr>PowerPoint Presentation</vt:lpstr>
      <vt:lpstr>PowerPoint Presentation</vt:lpstr>
      <vt:lpstr>PowerPoint Presentation</vt:lpstr>
      <vt:lpstr>PowerPoint Presentation</vt:lpstr>
      <vt:lpstr>A Broader Concept of the Atonement</vt:lpstr>
      <vt:lpstr>PowerPoint Presentation</vt:lpstr>
      <vt:lpstr>PowerPoint Presentation</vt:lpstr>
      <vt:lpstr>PowerPoint Presentation</vt:lpstr>
      <vt:lpstr>PowerPoint Presentation</vt:lpstr>
      <vt:lpstr>THE HEAVENLY SANCTUARY</vt:lpstr>
      <vt:lpstr>The Heavenly Sanctuary as a Reality</vt:lpstr>
      <vt:lpstr>PowerPoint Presentation</vt:lpstr>
      <vt:lpstr>PowerPoint Presentation</vt:lpstr>
      <vt:lpstr>PowerPoint Presentation</vt:lpstr>
      <vt:lpstr>The Type and the Antitype</vt:lpstr>
      <vt:lpstr>PowerPoint Presentation</vt:lpstr>
      <vt:lpstr>PowerPoint Presentation</vt:lpstr>
      <vt:lpstr>PowerPoint Presentation</vt:lpstr>
      <vt:lpstr>PowerPoint Presentation</vt:lpstr>
      <vt:lpstr>PowerPoint Presentation</vt:lpstr>
      <vt:lpstr>CHRIST AS THE SACRIFICE AND THE PRIEST</vt:lpstr>
      <vt:lpstr>Christ as the Sacrifice</vt:lpstr>
      <vt:lpstr>PowerPoint Presentation</vt:lpstr>
      <vt:lpstr>PowerPoint Presentation</vt:lpstr>
      <vt:lpstr>PowerPoint Presentation</vt:lpstr>
      <vt:lpstr>Christ as the Priest</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Aristas  Pasuhuk</dc:creator>
  <cp:lastModifiedBy>Aristas  Pasuhuk</cp:lastModifiedBy>
  <cp:revision>15</cp:revision>
  <dcterms:created xsi:type="dcterms:W3CDTF">2025-01-09T07:36:57Z</dcterms:created>
  <dcterms:modified xsi:type="dcterms:W3CDTF">2025-09-11T05:40:50Z</dcterms:modified>
</cp:coreProperties>
</file>